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Lst>
  <p:notesMasterIdLst>
    <p:notesMasterId r:id="rId56"/>
  </p:notesMasterIdLst>
  <p:sldIdLst>
    <p:sldId id="278" r:id="rId2"/>
    <p:sldId id="332" r:id="rId3"/>
    <p:sldId id="283" r:id="rId4"/>
    <p:sldId id="285" r:id="rId5"/>
    <p:sldId id="315" r:id="rId6"/>
    <p:sldId id="334" r:id="rId7"/>
    <p:sldId id="282" r:id="rId8"/>
    <p:sldId id="279" r:id="rId9"/>
    <p:sldId id="375" r:id="rId10"/>
    <p:sldId id="376" r:id="rId11"/>
    <p:sldId id="345" r:id="rId12"/>
    <p:sldId id="384" r:id="rId13"/>
    <p:sldId id="386" r:id="rId14"/>
    <p:sldId id="379" r:id="rId15"/>
    <p:sldId id="388" r:id="rId16"/>
    <p:sldId id="346" r:id="rId17"/>
    <p:sldId id="389" r:id="rId18"/>
    <p:sldId id="390" r:id="rId19"/>
    <p:sldId id="347" r:id="rId20"/>
    <p:sldId id="391" r:id="rId21"/>
    <p:sldId id="398" r:id="rId22"/>
    <p:sldId id="374" r:id="rId23"/>
    <p:sldId id="350" r:id="rId24"/>
    <p:sldId id="397" r:id="rId25"/>
    <p:sldId id="396" r:id="rId26"/>
    <p:sldId id="395" r:id="rId27"/>
    <p:sldId id="399" r:id="rId28"/>
    <p:sldId id="348" r:id="rId29"/>
    <p:sldId id="377" r:id="rId30"/>
    <p:sldId id="368" r:id="rId31"/>
    <p:sldId id="400" r:id="rId32"/>
    <p:sldId id="369" r:id="rId33"/>
    <p:sldId id="401" r:id="rId34"/>
    <p:sldId id="370" r:id="rId35"/>
    <p:sldId id="402" r:id="rId36"/>
    <p:sldId id="371" r:id="rId37"/>
    <p:sldId id="403" r:id="rId38"/>
    <p:sldId id="405" r:id="rId39"/>
    <p:sldId id="404" r:id="rId40"/>
    <p:sldId id="313" r:id="rId41"/>
    <p:sldId id="281" r:id="rId42"/>
    <p:sldId id="356" r:id="rId43"/>
    <p:sldId id="357" r:id="rId44"/>
    <p:sldId id="358" r:id="rId45"/>
    <p:sldId id="359" r:id="rId46"/>
    <p:sldId id="360" r:id="rId47"/>
    <p:sldId id="361" r:id="rId48"/>
    <p:sldId id="362" r:id="rId49"/>
    <p:sldId id="363" r:id="rId50"/>
    <p:sldId id="364" r:id="rId51"/>
    <p:sldId id="365" r:id="rId52"/>
    <p:sldId id="366" r:id="rId53"/>
    <p:sldId id="367" r:id="rId54"/>
    <p:sldId id="27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F45"/>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4499" autoAdjust="0"/>
  </p:normalViewPr>
  <p:slideViewPr>
    <p:cSldViewPr snapToGrid="0">
      <p:cViewPr varScale="1">
        <p:scale>
          <a:sx n="61" d="100"/>
          <a:sy n="61" d="100"/>
        </p:scale>
        <p:origin x="1584" y="78"/>
      </p:cViewPr>
      <p:guideLst/>
    </p:cSldViewPr>
  </p:slideViewPr>
  <p:notesTextViewPr>
    <p:cViewPr>
      <p:scale>
        <a:sx n="3" d="2"/>
        <a:sy n="3" d="2"/>
      </p:scale>
      <p:origin x="0" y="0"/>
    </p:cViewPr>
  </p:notesTextViewPr>
  <p:sorterViewPr>
    <p:cViewPr>
      <p:scale>
        <a:sx n="100" d="100"/>
        <a:sy n="100" d="100"/>
      </p:scale>
      <p:origin x="0" y="-58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652DF-5929-45A3-822C-A40B20C40191}"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9AF4B-1436-4815-BD42-A6DCE13D6467}" type="slidenum">
              <a:rPr lang="en-US" smtClean="0"/>
              <a:t>‹#›</a:t>
            </a:fld>
            <a:endParaRPr lang="en-US"/>
          </a:p>
        </p:txBody>
      </p:sp>
    </p:spTree>
    <p:extLst>
      <p:ext uri="{BB962C8B-B14F-4D97-AF65-F5344CB8AC3E}">
        <p14:creationId xmlns:p14="http://schemas.microsoft.com/office/powerpoint/2010/main" val="172122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3647D-116D-1471-D829-F5C726E55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2D438-9A8C-657E-5F35-1ECC0832F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8AA54-D5EA-1112-16E1-01CEFBF5E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7DE84-9A1A-90EA-7972-274B680A66F0}"/>
              </a:ext>
            </a:extLst>
          </p:cNvPr>
          <p:cNvSpPr>
            <a:spLocks noGrp="1"/>
          </p:cNvSpPr>
          <p:nvPr>
            <p:ph type="sldNum" sz="quarter" idx="5"/>
          </p:nvPr>
        </p:nvSpPr>
        <p:spPr/>
        <p:txBody>
          <a:bodyPr/>
          <a:lstStyle/>
          <a:p>
            <a:fld id="{09C9AF4B-1436-4815-BD42-A6DCE13D6467}" type="slidenum">
              <a:rPr lang="en-US" smtClean="0"/>
              <a:t>23</a:t>
            </a:fld>
            <a:endParaRPr lang="en-US"/>
          </a:p>
        </p:txBody>
      </p:sp>
    </p:spTree>
    <p:extLst>
      <p:ext uri="{BB962C8B-B14F-4D97-AF65-F5344CB8AC3E}">
        <p14:creationId xmlns:p14="http://schemas.microsoft.com/office/powerpoint/2010/main" val="650437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59911-B6B6-F262-D5B6-7645E43CC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3081D-8AC1-75A3-BB73-D9BB4C444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D883E-FDF1-E9F3-F2C7-D2115108C6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5159AF-62BA-1970-F14E-D4F99F4FC64F}"/>
              </a:ext>
            </a:extLst>
          </p:cNvPr>
          <p:cNvSpPr>
            <a:spLocks noGrp="1"/>
          </p:cNvSpPr>
          <p:nvPr>
            <p:ph type="sldNum" sz="quarter" idx="5"/>
          </p:nvPr>
        </p:nvSpPr>
        <p:spPr/>
        <p:txBody>
          <a:bodyPr/>
          <a:lstStyle/>
          <a:p>
            <a:fld id="{09C9AF4B-1436-4815-BD42-A6DCE13D6467}" type="slidenum">
              <a:rPr lang="en-US" smtClean="0"/>
              <a:t>26</a:t>
            </a:fld>
            <a:endParaRPr lang="en-US"/>
          </a:p>
        </p:txBody>
      </p:sp>
    </p:spTree>
    <p:extLst>
      <p:ext uri="{BB962C8B-B14F-4D97-AF65-F5344CB8AC3E}">
        <p14:creationId xmlns:p14="http://schemas.microsoft.com/office/powerpoint/2010/main" val="360554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6E9BC-D98E-C010-4AE6-B338920C5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41129-802E-9835-AD1E-152D53582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58030-67D6-3459-58BC-0DE9792D3F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E07C6F-6511-0240-58A8-3837ADB2F768}"/>
              </a:ext>
            </a:extLst>
          </p:cNvPr>
          <p:cNvSpPr>
            <a:spLocks noGrp="1"/>
          </p:cNvSpPr>
          <p:nvPr>
            <p:ph type="sldNum" sz="quarter" idx="5"/>
          </p:nvPr>
        </p:nvSpPr>
        <p:spPr/>
        <p:txBody>
          <a:bodyPr/>
          <a:lstStyle/>
          <a:p>
            <a:fld id="{09C9AF4B-1436-4815-BD42-A6DCE13D6467}" type="slidenum">
              <a:rPr lang="en-US" smtClean="0"/>
              <a:t>28</a:t>
            </a:fld>
            <a:endParaRPr lang="en-US"/>
          </a:p>
        </p:txBody>
      </p:sp>
    </p:spTree>
    <p:extLst>
      <p:ext uri="{BB962C8B-B14F-4D97-AF65-F5344CB8AC3E}">
        <p14:creationId xmlns:p14="http://schemas.microsoft.com/office/powerpoint/2010/main" val="1871507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plays are not defined as player-to-player meetings:</a:t>
            </a:r>
          </a:p>
          <a:p>
            <a:pPr marL="171450" indent="-171450">
              <a:buFont typeface="Arial" panose="020B0604020202020204" pitchFamily="34" charset="0"/>
              <a:buChar char="•"/>
            </a:pPr>
            <a:r>
              <a:rPr lang="en-US" dirty="0"/>
              <a:t>Injury time-outs for either offense or defense. Players will be able to meet without penalty during an injury time-out.</a:t>
            </a:r>
          </a:p>
          <a:p>
            <a:pPr marL="171450" indent="-171450">
              <a:buFont typeface="Arial" panose="020B0604020202020204" pitchFamily="34" charset="0"/>
              <a:buChar char="•"/>
            </a:pPr>
            <a:r>
              <a:rPr lang="en-US" dirty="0"/>
              <a:t>Offensive Time-out – If the offense calls time, the defensive players can meet and not be in violation of the rule.</a:t>
            </a:r>
          </a:p>
          <a:p>
            <a:pPr marL="171450" indent="-171450">
              <a:buFont typeface="Arial" panose="020B0604020202020204" pitchFamily="34" charset="0"/>
              <a:buChar char="•"/>
            </a:pPr>
            <a:r>
              <a:rPr lang="en-US" dirty="0"/>
              <a:t>Other Team Conferences – If the other team conferences, the defensive players can meet and not be in violation of the rule.</a:t>
            </a:r>
          </a:p>
          <a:p>
            <a:pPr marL="171450" indent="-171450">
              <a:buFont typeface="Arial" panose="020B0604020202020204" pitchFamily="34" charset="0"/>
              <a:buChar char="•"/>
            </a:pPr>
            <a:r>
              <a:rPr lang="en-US" dirty="0"/>
              <a:t>After Putout (Outfield) – After a putout in the outfield, with no runners on base, the ball shall be thrown to a cutoff player and if desired to one additional player before being returned to the pitcher. The returner can either throw the ball to the pitcher or walk it to them with words of encouragement or a congratulatory message.</a:t>
            </a:r>
          </a:p>
          <a:p>
            <a:pPr marL="171450" indent="-171450">
              <a:buFont typeface="Arial" panose="020B0604020202020204" pitchFamily="34" charset="0"/>
              <a:buChar char="•"/>
            </a:pPr>
            <a:r>
              <a:rPr lang="en-US" dirty="0"/>
              <a:t>After Putout (Infield or Strikeout) - After a putout in the infield, with no runners on base, the ball shall be returned directly to the pitcher. The returner can either throw the ball to the pitcher or walk it to them with words of encouragement or a congratulatory message.</a:t>
            </a:r>
          </a:p>
          <a:p>
            <a:pPr marL="171450" indent="-171450">
              <a:buFont typeface="Arial" panose="020B0604020202020204" pitchFamily="34" charset="0"/>
              <a:buChar char="•"/>
            </a:pPr>
            <a:r>
              <a:rPr lang="en-US" dirty="0"/>
              <a:t>Fifth Warm-up Pitch– Upon the fifth warm-up pitch at the start of the half-inning, the catcher can either throw the ball to the pitcher or walk it to them with words of encouragement or a congratulatory message.</a:t>
            </a:r>
          </a:p>
        </p:txBody>
      </p:sp>
      <p:sp>
        <p:nvSpPr>
          <p:cNvPr id="4" name="Slide Number Placeholder 3"/>
          <p:cNvSpPr>
            <a:spLocks noGrp="1"/>
          </p:cNvSpPr>
          <p:nvPr>
            <p:ph type="sldNum" sz="quarter" idx="5"/>
          </p:nvPr>
        </p:nvSpPr>
        <p:spPr/>
        <p:txBody>
          <a:bodyPr/>
          <a:lstStyle/>
          <a:p>
            <a:fld id="{09C9AF4B-1436-4815-BD42-A6DCE13D6467}" type="slidenum">
              <a:rPr lang="en-US" smtClean="0"/>
              <a:t>36</a:t>
            </a:fld>
            <a:endParaRPr lang="en-US"/>
          </a:p>
        </p:txBody>
      </p:sp>
    </p:spTree>
    <p:extLst>
      <p:ext uri="{BB962C8B-B14F-4D97-AF65-F5344CB8AC3E}">
        <p14:creationId xmlns:p14="http://schemas.microsoft.com/office/powerpoint/2010/main" val="167189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41</a:t>
            </a:fld>
            <a:endParaRPr lang="en-US"/>
          </a:p>
        </p:txBody>
      </p:sp>
    </p:spTree>
    <p:extLst>
      <p:ext uri="{BB962C8B-B14F-4D97-AF65-F5344CB8AC3E}">
        <p14:creationId xmlns:p14="http://schemas.microsoft.com/office/powerpoint/2010/main" val="178342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64695-49DF-B952-7D64-9F80EF62F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7F532-0E5D-2AD9-97D8-691D25532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0CE49-AE11-FA7B-8437-F6A4B2A362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B7DCA-9C04-466E-B8CA-CA344B00671D}"/>
              </a:ext>
            </a:extLst>
          </p:cNvPr>
          <p:cNvSpPr>
            <a:spLocks noGrp="1"/>
          </p:cNvSpPr>
          <p:nvPr>
            <p:ph type="sldNum" sz="quarter" idx="5"/>
          </p:nvPr>
        </p:nvSpPr>
        <p:spPr/>
        <p:txBody>
          <a:bodyPr/>
          <a:lstStyle/>
          <a:p>
            <a:fld id="{09C9AF4B-1436-4815-BD42-A6DCE13D6467}" type="slidenum">
              <a:rPr lang="en-US" smtClean="0"/>
              <a:t>42</a:t>
            </a:fld>
            <a:endParaRPr lang="en-US"/>
          </a:p>
        </p:txBody>
      </p:sp>
    </p:spTree>
    <p:extLst>
      <p:ext uri="{BB962C8B-B14F-4D97-AF65-F5344CB8AC3E}">
        <p14:creationId xmlns:p14="http://schemas.microsoft.com/office/powerpoint/2010/main" val="3010865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BC9AE-140A-6064-BB79-7DF1C1E8E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CD916-2D7F-D14F-94D4-6E97278C2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5607F-70B3-1C4B-DDD4-AF5FC28B5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A6FBD5-0405-9D03-6B57-58F1AC925786}"/>
              </a:ext>
            </a:extLst>
          </p:cNvPr>
          <p:cNvSpPr>
            <a:spLocks noGrp="1"/>
          </p:cNvSpPr>
          <p:nvPr>
            <p:ph type="sldNum" sz="quarter" idx="5"/>
          </p:nvPr>
        </p:nvSpPr>
        <p:spPr/>
        <p:txBody>
          <a:bodyPr/>
          <a:lstStyle/>
          <a:p>
            <a:fld id="{09C9AF4B-1436-4815-BD42-A6DCE13D6467}" type="slidenum">
              <a:rPr lang="en-US" smtClean="0"/>
              <a:t>43</a:t>
            </a:fld>
            <a:endParaRPr lang="en-US"/>
          </a:p>
        </p:txBody>
      </p:sp>
    </p:spTree>
    <p:extLst>
      <p:ext uri="{BB962C8B-B14F-4D97-AF65-F5344CB8AC3E}">
        <p14:creationId xmlns:p14="http://schemas.microsoft.com/office/powerpoint/2010/main" val="4051222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EB3A-42B0-18B7-4C50-32D6DA684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C2A52-FA1D-95A1-4620-84CBDFA00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AAA41-AA32-45CF-5B1E-7EC0FD46B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A36F8B-217A-F7BD-19E7-B00F61365240}"/>
              </a:ext>
            </a:extLst>
          </p:cNvPr>
          <p:cNvSpPr>
            <a:spLocks noGrp="1"/>
          </p:cNvSpPr>
          <p:nvPr>
            <p:ph type="sldNum" sz="quarter" idx="5"/>
          </p:nvPr>
        </p:nvSpPr>
        <p:spPr/>
        <p:txBody>
          <a:bodyPr/>
          <a:lstStyle/>
          <a:p>
            <a:fld id="{09C9AF4B-1436-4815-BD42-A6DCE13D6467}" type="slidenum">
              <a:rPr lang="en-US" smtClean="0"/>
              <a:t>44</a:t>
            </a:fld>
            <a:endParaRPr lang="en-US"/>
          </a:p>
        </p:txBody>
      </p:sp>
    </p:spTree>
    <p:extLst>
      <p:ext uri="{BB962C8B-B14F-4D97-AF65-F5344CB8AC3E}">
        <p14:creationId xmlns:p14="http://schemas.microsoft.com/office/powerpoint/2010/main" val="2266755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FB35D-1EAC-CD5A-1CD8-5D899002C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AF06A-507D-ECA4-5D4E-F26B93344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31199-39B5-7E50-D2E3-BC72A76F73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E8E83F-C448-852E-82CA-53A2505693AA}"/>
              </a:ext>
            </a:extLst>
          </p:cNvPr>
          <p:cNvSpPr>
            <a:spLocks noGrp="1"/>
          </p:cNvSpPr>
          <p:nvPr>
            <p:ph type="sldNum" sz="quarter" idx="5"/>
          </p:nvPr>
        </p:nvSpPr>
        <p:spPr/>
        <p:txBody>
          <a:bodyPr/>
          <a:lstStyle/>
          <a:p>
            <a:fld id="{09C9AF4B-1436-4815-BD42-A6DCE13D6467}" type="slidenum">
              <a:rPr lang="en-US" smtClean="0"/>
              <a:t>45</a:t>
            </a:fld>
            <a:endParaRPr lang="en-US"/>
          </a:p>
        </p:txBody>
      </p:sp>
    </p:spTree>
    <p:extLst>
      <p:ext uri="{BB962C8B-B14F-4D97-AF65-F5344CB8AC3E}">
        <p14:creationId xmlns:p14="http://schemas.microsoft.com/office/powerpoint/2010/main" val="190786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09F4-B240-E79F-368C-1BCD115DF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0B5CC-2A16-3457-9F1D-A2176F3DA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E67BE-DD67-0111-77EE-5B803C224A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028B-1043-4332-CA06-FBA480946BB6}"/>
              </a:ext>
            </a:extLst>
          </p:cNvPr>
          <p:cNvSpPr>
            <a:spLocks noGrp="1"/>
          </p:cNvSpPr>
          <p:nvPr>
            <p:ph type="sldNum" sz="quarter" idx="5"/>
          </p:nvPr>
        </p:nvSpPr>
        <p:spPr/>
        <p:txBody>
          <a:bodyPr/>
          <a:lstStyle/>
          <a:p>
            <a:fld id="{09C9AF4B-1436-4815-BD42-A6DCE13D6467}" type="slidenum">
              <a:rPr lang="en-US" smtClean="0"/>
              <a:t>46</a:t>
            </a:fld>
            <a:endParaRPr lang="en-US"/>
          </a:p>
        </p:txBody>
      </p:sp>
    </p:spTree>
    <p:extLst>
      <p:ext uri="{BB962C8B-B14F-4D97-AF65-F5344CB8AC3E}">
        <p14:creationId xmlns:p14="http://schemas.microsoft.com/office/powerpoint/2010/main" val="275974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8365-5E48-D821-2C7B-5CDB1889F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069D9-B650-2987-F3A4-33462CA67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1D738-4E3E-5402-94A9-6271BB72EC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248151-9B9C-02AE-D7D6-A13EDF0580EB}"/>
              </a:ext>
            </a:extLst>
          </p:cNvPr>
          <p:cNvSpPr>
            <a:spLocks noGrp="1"/>
          </p:cNvSpPr>
          <p:nvPr>
            <p:ph type="sldNum" sz="quarter" idx="5"/>
          </p:nvPr>
        </p:nvSpPr>
        <p:spPr/>
        <p:txBody>
          <a:bodyPr/>
          <a:lstStyle/>
          <a:p>
            <a:fld id="{09C9AF4B-1436-4815-BD42-A6DCE13D6467}" type="slidenum">
              <a:rPr lang="en-US" smtClean="0"/>
              <a:t>47</a:t>
            </a:fld>
            <a:endParaRPr lang="en-US"/>
          </a:p>
        </p:txBody>
      </p:sp>
    </p:spTree>
    <p:extLst>
      <p:ext uri="{BB962C8B-B14F-4D97-AF65-F5344CB8AC3E}">
        <p14:creationId xmlns:p14="http://schemas.microsoft.com/office/powerpoint/2010/main" val="74140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9CEE-D40A-5951-3B02-E2D77D6E0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1D343-227E-AE0E-DD6F-261138BA5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BE2B5-9573-32E2-C95A-FA57E5D33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2678C-C769-7133-B581-D8E3E6BD32CC}"/>
              </a:ext>
            </a:extLst>
          </p:cNvPr>
          <p:cNvSpPr>
            <a:spLocks noGrp="1"/>
          </p:cNvSpPr>
          <p:nvPr>
            <p:ph type="sldNum" sz="quarter" idx="5"/>
          </p:nvPr>
        </p:nvSpPr>
        <p:spPr/>
        <p:txBody>
          <a:bodyPr/>
          <a:lstStyle/>
          <a:p>
            <a:fld id="{09C9AF4B-1436-4815-BD42-A6DCE13D6467}" type="slidenum">
              <a:rPr lang="en-US" smtClean="0"/>
              <a:t>48</a:t>
            </a:fld>
            <a:endParaRPr lang="en-US"/>
          </a:p>
        </p:txBody>
      </p:sp>
    </p:spTree>
    <p:extLst>
      <p:ext uri="{BB962C8B-B14F-4D97-AF65-F5344CB8AC3E}">
        <p14:creationId xmlns:p14="http://schemas.microsoft.com/office/powerpoint/2010/main" val="182544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AEEBA-3A56-2D37-3531-AAEFD0F38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88E44-0135-8569-623F-FFC583EFD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EBECB-D705-B586-5143-94C440712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CF5C0A-3FB3-6038-8938-029D62240CBE}"/>
              </a:ext>
            </a:extLst>
          </p:cNvPr>
          <p:cNvSpPr>
            <a:spLocks noGrp="1"/>
          </p:cNvSpPr>
          <p:nvPr>
            <p:ph type="sldNum" sz="quarter" idx="5"/>
          </p:nvPr>
        </p:nvSpPr>
        <p:spPr/>
        <p:txBody>
          <a:bodyPr/>
          <a:lstStyle/>
          <a:p>
            <a:fld id="{09C9AF4B-1436-4815-BD42-A6DCE13D6467}" type="slidenum">
              <a:rPr lang="en-US" smtClean="0"/>
              <a:t>49</a:t>
            </a:fld>
            <a:endParaRPr lang="en-US"/>
          </a:p>
        </p:txBody>
      </p:sp>
    </p:spTree>
    <p:extLst>
      <p:ext uri="{BB962C8B-B14F-4D97-AF65-F5344CB8AC3E}">
        <p14:creationId xmlns:p14="http://schemas.microsoft.com/office/powerpoint/2010/main" val="439386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EAABB-A71F-4FF7-B09E-617682CAD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47771-6EA6-58CC-6267-5020CEB3F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6BB3C-5390-E017-69F2-5D2863F02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ADD128-D7D9-2F00-2767-6203A8DD03E2}"/>
              </a:ext>
            </a:extLst>
          </p:cNvPr>
          <p:cNvSpPr>
            <a:spLocks noGrp="1"/>
          </p:cNvSpPr>
          <p:nvPr>
            <p:ph type="sldNum" sz="quarter" idx="5"/>
          </p:nvPr>
        </p:nvSpPr>
        <p:spPr/>
        <p:txBody>
          <a:bodyPr/>
          <a:lstStyle/>
          <a:p>
            <a:fld id="{09C9AF4B-1436-4815-BD42-A6DCE13D6467}" type="slidenum">
              <a:rPr lang="en-US" smtClean="0"/>
              <a:t>50</a:t>
            </a:fld>
            <a:endParaRPr lang="en-US"/>
          </a:p>
        </p:txBody>
      </p:sp>
    </p:spTree>
    <p:extLst>
      <p:ext uri="{BB962C8B-B14F-4D97-AF65-F5344CB8AC3E}">
        <p14:creationId xmlns:p14="http://schemas.microsoft.com/office/powerpoint/2010/main" val="1289571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C7F1-6492-0D82-4EC0-BFBFE7256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B01ED-7428-DC6C-475F-E328D3AD4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A96A8-9D93-0367-1957-4B753C2667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B52BA9-47EA-3DEE-B3B6-AF86AD6ECBDD}"/>
              </a:ext>
            </a:extLst>
          </p:cNvPr>
          <p:cNvSpPr>
            <a:spLocks noGrp="1"/>
          </p:cNvSpPr>
          <p:nvPr>
            <p:ph type="sldNum" sz="quarter" idx="5"/>
          </p:nvPr>
        </p:nvSpPr>
        <p:spPr/>
        <p:txBody>
          <a:bodyPr/>
          <a:lstStyle/>
          <a:p>
            <a:fld id="{09C9AF4B-1436-4815-BD42-A6DCE13D6467}" type="slidenum">
              <a:rPr lang="en-US" smtClean="0"/>
              <a:t>51</a:t>
            </a:fld>
            <a:endParaRPr lang="en-US"/>
          </a:p>
        </p:txBody>
      </p:sp>
    </p:spTree>
    <p:extLst>
      <p:ext uri="{BB962C8B-B14F-4D97-AF65-F5344CB8AC3E}">
        <p14:creationId xmlns:p14="http://schemas.microsoft.com/office/powerpoint/2010/main" val="4024845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5D43F-55CD-3B02-A291-8FD4B10FB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B7385-D49A-4533-46BE-6002319C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73FCB-BD20-82E3-C97C-6D1244BE80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8DBCB9-3BAF-BCE6-3838-FB2F871B88CE}"/>
              </a:ext>
            </a:extLst>
          </p:cNvPr>
          <p:cNvSpPr>
            <a:spLocks noGrp="1"/>
          </p:cNvSpPr>
          <p:nvPr>
            <p:ph type="sldNum" sz="quarter" idx="5"/>
          </p:nvPr>
        </p:nvSpPr>
        <p:spPr/>
        <p:txBody>
          <a:bodyPr/>
          <a:lstStyle/>
          <a:p>
            <a:fld id="{09C9AF4B-1436-4815-BD42-A6DCE13D6467}" type="slidenum">
              <a:rPr lang="en-US" smtClean="0"/>
              <a:t>52</a:t>
            </a:fld>
            <a:endParaRPr lang="en-US"/>
          </a:p>
        </p:txBody>
      </p:sp>
    </p:spTree>
    <p:extLst>
      <p:ext uri="{BB962C8B-B14F-4D97-AF65-F5344CB8AC3E}">
        <p14:creationId xmlns:p14="http://schemas.microsoft.com/office/powerpoint/2010/main" val="4293886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1A47-7E9B-D1F5-C0FC-A20F75FF0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51413-4A80-977B-428F-4AB74F794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D64B2-8944-8284-1201-55F8B2259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E41E97-00F3-9B10-3247-B95470F8E81C}"/>
              </a:ext>
            </a:extLst>
          </p:cNvPr>
          <p:cNvSpPr>
            <a:spLocks noGrp="1"/>
          </p:cNvSpPr>
          <p:nvPr>
            <p:ph type="sldNum" sz="quarter" idx="5"/>
          </p:nvPr>
        </p:nvSpPr>
        <p:spPr/>
        <p:txBody>
          <a:bodyPr/>
          <a:lstStyle/>
          <a:p>
            <a:fld id="{09C9AF4B-1436-4815-BD42-A6DCE13D6467}" type="slidenum">
              <a:rPr lang="en-US" smtClean="0"/>
              <a:t>53</a:t>
            </a:fld>
            <a:endParaRPr lang="en-US"/>
          </a:p>
        </p:txBody>
      </p:sp>
    </p:spTree>
    <p:extLst>
      <p:ext uri="{BB962C8B-B14F-4D97-AF65-F5344CB8AC3E}">
        <p14:creationId xmlns:p14="http://schemas.microsoft.com/office/powerpoint/2010/main" val="427141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8</a:t>
            </a:fld>
            <a:endParaRPr lang="en-US"/>
          </a:p>
        </p:txBody>
      </p:sp>
    </p:spTree>
    <p:extLst>
      <p:ext uri="{BB962C8B-B14F-4D97-AF65-F5344CB8AC3E}">
        <p14:creationId xmlns:p14="http://schemas.microsoft.com/office/powerpoint/2010/main" val="340953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B6AF-90D8-53EC-14E4-0417CDA61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A160D-8821-A9FE-845E-A63541B60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96BE5-348F-A93A-44E8-8A2DA25014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5885CC-A3D1-18B4-8712-FFA9A7103A27}"/>
              </a:ext>
            </a:extLst>
          </p:cNvPr>
          <p:cNvSpPr>
            <a:spLocks noGrp="1"/>
          </p:cNvSpPr>
          <p:nvPr>
            <p:ph type="sldNum" sz="quarter" idx="5"/>
          </p:nvPr>
        </p:nvSpPr>
        <p:spPr/>
        <p:txBody>
          <a:bodyPr/>
          <a:lstStyle/>
          <a:p>
            <a:fld id="{09C9AF4B-1436-4815-BD42-A6DCE13D6467}" type="slidenum">
              <a:rPr lang="en-US" smtClean="0"/>
              <a:t>9</a:t>
            </a:fld>
            <a:endParaRPr lang="en-US"/>
          </a:p>
        </p:txBody>
      </p:sp>
    </p:spTree>
    <p:extLst>
      <p:ext uri="{BB962C8B-B14F-4D97-AF65-F5344CB8AC3E}">
        <p14:creationId xmlns:p14="http://schemas.microsoft.com/office/powerpoint/2010/main" val="734743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BC5D-19FF-4278-1078-4F00FA721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F97CF-E446-AD63-9C04-98C20AAA9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E6209-B41E-9A1D-6EFF-0376462F50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D12C22-B976-D765-D0F4-67042A632B95}"/>
              </a:ext>
            </a:extLst>
          </p:cNvPr>
          <p:cNvSpPr>
            <a:spLocks noGrp="1"/>
          </p:cNvSpPr>
          <p:nvPr>
            <p:ph type="sldNum" sz="quarter" idx="5"/>
          </p:nvPr>
        </p:nvSpPr>
        <p:spPr/>
        <p:txBody>
          <a:bodyPr/>
          <a:lstStyle/>
          <a:p>
            <a:fld id="{09C9AF4B-1436-4815-BD42-A6DCE13D6467}" type="slidenum">
              <a:rPr lang="en-US" smtClean="0"/>
              <a:t>11</a:t>
            </a:fld>
            <a:endParaRPr lang="en-US"/>
          </a:p>
        </p:txBody>
      </p:sp>
    </p:spTree>
    <p:extLst>
      <p:ext uri="{BB962C8B-B14F-4D97-AF65-F5344CB8AC3E}">
        <p14:creationId xmlns:p14="http://schemas.microsoft.com/office/powerpoint/2010/main" val="271060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077B3-E1E4-59A6-084C-A4FDD0885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21F46-EEF5-1E1F-9CDC-51217224A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CFF25-C485-B0D7-AB42-570C0BAD7A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6A1103-B578-B9A3-053B-B570C448356D}"/>
              </a:ext>
            </a:extLst>
          </p:cNvPr>
          <p:cNvSpPr>
            <a:spLocks noGrp="1"/>
          </p:cNvSpPr>
          <p:nvPr>
            <p:ph type="sldNum" sz="quarter" idx="5"/>
          </p:nvPr>
        </p:nvSpPr>
        <p:spPr/>
        <p:txBody>
          <a:bodyPr/>
          <a:lstStyle/>
          <a:p>
            <a:fld id="{09C9AF4B-1436-4815-BD42-A6DCE13D6467}" type="slidenum">
              <a:rPr lang="en-US" smtClean="0"/>
              <a:t>14</a:t>
            </a:fld>
            <a:endParaRPr lang="en-US"/>
          </a:p>
        </p:txBody>
      </p:sp>
    </p:spTree>
    <p:extLst>
      <p:ext uri="{BB962C8B-B14F-4D97-AF65-F5344CB8AC3E}">
        <p14:creationId xmlns:p14="http://schemas.microsoft.com/office/powerpoint/2010/main" val="118794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BA41-732E-DD4A-93CC-F41A67BC2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2CE4E-509A-8E97-7B8D-8C86CAA65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D6A56-C314-0F25-EA46-77604F1FA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3F2EA0-948F-C5B4-3E21-71DA3350506B}"/>
              </a:ext>
            </a:extLst>
          </p:cNvPr>
          <p:cNvSpPr>
            <a:spLocks noGrp="1"/>
          </p:cNvSpPr>
          <p:nvPr>
            <p:ph type="sldNum" sz="quarter" idx="5"/>
          </p:nvPr>
        </p:nvSpPr>
        <p:spPr/>
        <p:txBody>
          <a:bodyPr/>
          <a:lstStyle/>
          <a:p>
            <a:fld id="{09C9AF4B-1436-4815-BD42-A6DCE13D6467}" type="slidenum">
              <a:rPr lang="en-US" smtClean="0"/>
              <a:t>16</a:t>
            </a:fld>
            <a:endParaRPr lang="en-US"/>
          </a:p>
        </p:txBody>
      </p:sp>
    </p:spTree>
    <p:extLst>
      <p:ext uri="{BB962C8B-B14F-4D97-AF65-F5344CB8AC3E}">
        <p14:creationId xmlns:p14="http://schemas.microsoft.com/office/powerpoint/2010/main" val="122622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F6AD0-AF61-85B8-98CF-43B4E41AE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68C86-D2D5-9BCA-49F8-38ACD936C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1C07F-A5BB-C09D-4FE3-A2A210D148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A71AC5-88FD-AEDB-6447-7E8B843F597E}"/>
              </a:ext>
            </a:extLst>
          </p:cNvPr>
          <p:cNvSpPr>
            <a:spLocks noGrp="1"/>
          </p:cNvSpPr>
          <p:nvPr>
            <p:ph type="sldNum" sz="quarter" idx="5"/>
          </p:nvPr>
        </p:nvSpPr>
        <p:spPr/>
        <p:txBody>
          <a:bodyPr/>
          <a:lstStyle/>
          <a:p>
            <a:fld id="{09C9AF4B-1436-4815-BD42-A6DCE13D6467}" type="slidenum">
              <a:rPr lang="en-US" smtClean="0"/>
              <a:t>19</a:t>
            </a:fld>
            <a:endParaRPr lang="en-US"/>
          </a:p>
        </p:txBody>
      </p:sp>
    </p:spTree>
    <p:extLst>
      <p:ext uri="{BB962C8B-B14F-4D97-AF65-F5344CB8AC3E}">
        <p14:creationId xmlns:p14="http://schemas.microsoft.com/office/powerpoint/2010/main" val="3685725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1/26/2026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50" r:id="rId3"/>
    <p:sldLayoutId id="2147483676" r:id="rId4"/>
    <p:sldLayoutId id="2147483680" r:id="rId5"/>
    <p:sldLayoutId id="2147483679" r:id="rId6"/>
    <p:sldLayoutId id="2147483678" r:id="rId7"/>
    <p:sldLayoutId id="2147483677" r:id="rId8"/>
    <p:sldLayoutId id="2147483652" r:id="rId9"/>
    <p:sldLayoutId id="2147483664" r:id="rId10"/>
    <p:sldLayoutId id="2147483655"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 Type="http://schemas.openxmlformats.org/officeDocument/2006/relationships/notesSlide" Target="../notesSlides/notesSlide3.xml"/><Relationship Id="rId16"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p:txBody>
          <a:bodyPr>
            <a:normAutofit fontScale="90000"/>
          </a:bodyPr>
          <a:lstStyle/>
          <a:p>
            <a:r>
              <a:rPr lang="en-US" dirty="0"/>
              <a:t>2026 NFHS </a:t>
            </a:r>
            <a:br>
              <a:rPr lang="en-US" dirty="0"/>
            </a:br>
            <a:r>
              <a:rPr lang="en-US" dirty="0"/>
              <a:t>Baseball</a:t>
            </a:r>
            <a:br>
              <a:rPr lang="en-US" dirty="0"/>
            </a:br>
            <a:r>
              <a:rPr lang="en-US" dirty="0"/>
              <a:t>Rules PowerPoint</a:t>
            </a:r>
          </a:p>
        </p:txBody>
      </p:sp>
      <p:sp>
        <p:nvSpPr>
          <p:cNvPr id="3" name="Subtitle 2">
            <a:extLst>
              <a:ext uri="{FF2B5EF4-FFF2-40B4-BE49-F238E27FC236}">
                <a16:creationId xmlns:a16="http://schemas.microsoft.com/office/drawing/2014/main" id="{E83658D4-FD89-A9E0-22D7-D0FF5147A0E6}"/>
              </a:ext>
            </a:extLst>
          </p:cNvPr>
          <p:cNvSpPr>
            <a:spLocks noGrp="1"/>
          </p:cNvSpPr>
          <p:nvPr>
            <p:ph type="subTitle" idx="1"/>
          </p:nvPr>
        </p:nvSpPr>
        <p:spPr/>
        <p:txBody>
          <a:bodyPr>
            <a:normAutofit fontScale="55000" lnSpcReduction="20000"/>
          </a:bodyPr>
          <a:lstStyle/>
          <a:p>
            <a:r>
              <a:rPr lang="en-US" dirty="0"/>
              <a:t>Rules Changes</a:t>
            </a:r>
          </a:p>
          <a:p>
            <a:r>
              <a:rPr lang="en-US" dirty="0"/>
              <a:t>Editorial Changes</a:t>
            </a:r>
          </a:p>
          <a:p>
            <a:r>
              <a:rPr lang="en-US" dirty="0"/>
              <a:t>Mechanical Changes</a:t>
            </a:r>
          </a:p>
          <a:p>
            <a:r>
              <a:rPr lang="en-US" dirty="0"/>
              <a:t>Points of Emphasis</a:t>
            </a:r>
          </a:p>
        </p:txBody>
      </p:sp>
      <p:pic>
        <p:nvPicPr>
          <p:cNvPr id="10" name="Picture Placeholder 9" descr="A group of baseball players running&#10;&#10;AI-generated content may be incorrect.">
            <a:extLst>
              <a:ext uri="{FF2B5EF4-FFF2-40B4-BE49-F238E27FC236}">
                <a16:creationId xmlns:a16="http://schemas.microsoft.com/office/drawing/2014/main" id="{17984BF6-54F8-5DF2-8062-FDE2A6030E4E}"/>
              </a:ext>
            </a:extLst>
          </p:cNvPr>
          <p:cNvPicPr>
            <a:picLocks noGrp="1" noChangeAspect="1"/>
          </p:cNvPicPr>
          <p:nvPr>
            <p:ph type="pic" sz="quarter" idx="10"/>
          </p:nvPr>
        </p:nvPicPr>
        <p:blipFill>
          <a:blip r:embed="rId2"/>
          <a:srcRect l="5226" r="5226"/>
          <a:stretch>
            <a:fillRect/>
          </a:stretch>
        </p:blipFill>
        <p:spPr/>
      </p:pic>
    </p:spTree>
    <p:extLst>
      <p:ext uri="{BB962C8B-B14F-4D97-AF65-F5344CB8AC3E}">
        <p14:creationId xmlns:p14="http://schemas.microsoft.com/office/powerpoint/2010/main" val="2256644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E7AB-0ABA-18AC-BC92-14976521AF9B}"/>
              </a:ext>
            </a:extLst>
          </p:cNvPr>
          <p:cNvSpPr>
            <a:spLocks noGrp="1"/>
          </p:cNvSpPr>
          <p:nvPr>
            <p:ph type="title"/>
          </p:nvPr>
        </p:nvSpPr>
        <p:spPr/>
        <p:txBody>
          <a:bodyPr/>
          <a:lstStyle/>
          <a:p>
            <a:r>
              <a:rPr lang="en-US" dirty="0"/>
              <a:t>DOUBLE FIRST BASE </a:t>
            </a:r>
            <a:br>
              <a:rPr lang="en-US" dirty="0"/>
            </a:br>
            <a:r>
              <a:rPr lang="en-US" dirty="0"/>
              <a:t>1-2-9</a:t>
            </a:r>
          </a:p>
        </p:txBody>
      </p:sp>
      <p:sp>
        <p:nvSpPr>
          <p:cNvPr id="3" name="Content Placeholder 2">
            <a:extLst>
              <a:ext uri="{FF2B5EF4-FFF2-40B4-BE49-F238E27FC236}">
                <a16:creationId xmlns:a16="http://schemas.microsoft.com/office/drawing/2014/main" id="{AA5D224B-F4AA-F07A-3B45-C662CFC69E1F}"/>
              </a:ext>
            </a:extLst>
          </p:cNvPr>
          <p:cNvSpPr>
            <a:spLocks noGrp="1"/>
          </p:cNvSpPr>
          <p:nvPr>
            <p:ph idx="1"/>
          </p:nvPr>
        </p:nvSpPr>
        <p:spPr/>
        <p:txBody>
          <a:bodyPr/>
          <a:lstStyle/>
          <a:p>
            <a:r>
              <a:rPr lang="en-US" b="1" dirty="0">
                <a:solidFill>
                  <a:schemeClr val="tx1"/>
                </a:solidFill>
              </a:rPr>
              <a:t>ART. 9 . . . </a:t>
            </a:r>
            <a:r>
              <a:rPr lang="en-US" u="sng" dirty="0">
                <a:solidFill>
                  <a:schemeClr val="tx1"/>
                </a:solidFill>
              </a:rPr>
              <a:t>Effective January 1, 2027, the double first base will be required. The double first base shall be a white base and a contrasting solid color. The white portion of the base is located in fair territory and the colored portion is located in foul territory. The double first base is split by the first base foul line. They shall be installed with no space between the two portions of the double first base. Both double first bases (white and colored), second and third bases </a:t>
            </a:r>
            <a:r>
              <a:rPr lang="en-US" dirty="0">
                <a:solidFill>
                  <a:schemeClr val="tx1"/>
                </a:solidFill>
              </a:rPr>
              <a:t>shall be white bags…their anchor systems.</a:t>
            </a:r>
            <a:endParaRPr lang="en-US" b="1" dirty="0">
              <a:solidFill>
                <a:schemeClr val="tx1"/>
              </a:solidFill>
            </a:endParaRPr>
          </a:p>
        </p:txBody>
      </p:sp>
    </p:spTree>
    <p:extLst>
      <p:ext uri="{BB962C8B-B14F-4D97-AF65-F5344CB8AC3E}">
        <p14:creationId xmlns:p14="http://schemas.microsoft.com/office/powerpoint/2010/main" val="84937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C8117-C84A-6569-CC6C-2A187BF37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13182-AC1F-FD3A-B813-FCD1C918FD29}"/>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2-5-1h, 2-16-1h</a:t>
            </a:r>
          </a:p>
        </p:txBody>
      </p:sp>
      <p:sp>
        <p:nvSpPr>
          <p:cNvPr id="3" name="Content Placeholder 2">
            <a:extLst>
              <a:ext uri="{FF2B5EF4-FFF2-40B4-BE49-F238E27FC236}">
                <a16:creationId xmlns:a16="http://schemas.microsoft.com/office/drawing/2014/main" id="{807EE972-68FA-247A-239B-4B63EB04A0B4}"/>
              </a:ext>
            </a:extLst>
          </p:cNvPr>
          <p:cNvSpPr>
            <a:spLocks noGrp="1"/>
          </p:cNvSpPr>
          <p:nvPr>
            <p:ph idx="1"/>
          </p:nvPr>
        </p:nvSpPr>
        <p:spPr>
          <a:xfrm>
            <a:off x="838201" y="2605454"/>
            <a:ext cx="5949462" cy="3147060"/>
          </a:xfrm>
        </p:spPr>
        <p:txBody>
          <a:bodyPr>
            <a:normAutofit/>
          </a:bodyPr>
          <a:lstStyle/>
          <a:p>
            <a:pPr marL="0" indent="0">
              <a:buNone/>
            </a:pPr>
            <a:endParaRPr lang="en-US" dirty="0"/>
          </a:p>
        </p:txBody>
      </p:sp>
      <p:pic>
        <p:nvPicPr>
          <p:cNvPr id="6" name="Picture 5" descr="A diagram of a volleyball game&#10;&#10;AI-generated content may be incorrect.">
            <a:extLst>
              <a:ext uri="{FF2B5EF4-FFF2-40B4-BE49-F238E27FC236}">
                <a16:creationId xmlns:a16="http://schemas.microsoft.com/office/drawing/2014/main" id="{BBEBC7CE-A696-9276-B525-124134A08CB1}"/>
              </a:ext>
            </a:extLst>
          </p:cNvPr>
          <p:cNvPicPr>
            <a:picLocks noChangeAspect="1"/>
          </p:cNvPicPr>
          <p:nvPr/>
        </p:nvPicPr>
        <p:blipFill>
          <a:blip r:embed="rId3"/>
          <a:stretch>
            <a:fillRect/>
          </a:stretch>
        </p:blipFill>
        <p:spPr>
          <a:xfrm>
            <a:off x="3133427" y="2033525"/>
            <a:ext cx="5458573" cy="3996455"/>
          </a:xfrm>
          <a:prstGeom prst="rect">
            <a:avLst/>
          </a:prstGeom>
        </p:spPr>
      </p:pic>
    </p:spTree>
    <p:extLst>
      <p:ext uri="{BB962C8B-B14F-4D97-AF65-F5344CB8AC3E}">
        <p14:creationId xmlns:p14="http://schemas.microsoft.com/office/powerpoint/2010/main" val="275044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8364-A90F-CE72-54E0-A8457161C541}"/>
              </a:ext>
            </a:extLst>
          </p:cNvPr>
          <p:cNvSpPr>
            <a:spLocks noGrp="1"/>
          </p:cNvSpPr>
          <p:nvPr>
            <p:ph type="title"/>
          </p:nvPr>
        </p:nvSpPr>
        <p:spPr/>
        <p:txBody>
          <a:bodyPr/>
          <a:lstStyle/>
          <a:p>
            <a:r>
              <a:rPr lang="en-US" dirty="0"/>
              <a:t>DOUBLE FIRST BASE </a:t>
            </a:r>
            <a:br>
              <a:rPr lang="en-US" dirty="0"/>
            </a:br>
            <a:r>
              <a:rPr lang="en-US" dirty="0"/>
              <a:t>2-5-1h</a:t>
            </a:r>
          </a:p>
        </p:txBody>
      </p:sp>
      <p:sp>
        <p:nvSpPr>
          <p:cNvPr id="3" name="Content Placeholder 2">
            <a:extLst>
              <a:ext uri="{FF2B5EF4-FFF2-40B4-BE49-F238E27FC236}">
                <a16:creationId xmlns:a16="http://schemas.microsoft.com/office/drawing/2014/main" id="{4FC63985-3CD7-5156-97F6-BFE2C60B7000}"/>
              </a:ext>
            </a:extLst>
          </p:cNvPr>
          <p:cNvSpPr>
            <a:spLocks noGrp="1"/>
          </p:cNvSpPr>
          <p:nvPr>
            <p:ph idx="1"/>
          </p:nvPr>
        </p:nvSpPr>
        <p:spPr/>
        <p:txBody>
          <a:bodyPr>
            <a:normAutofit/>
          </a:bodyPr>
          <a:lstStyle/>
          <a:p>
            <a:pPr marL="0" indent="0">
              <a:buNone/>
            </a:pPr>
            <a:r>
              <a:rPr lang="en-US" sz="4000" b="1" dirty="0">
                <a:solidFill>
                  <a:schemeClr val="tx1"/>
                </a:solidFill>
              </a:rPr>
              <a:t>ART. 1 . . . </a:t>
            </a:r>
            <a:r>
              <a:rPr lang="en-US" sz="4000" dirty="0">
                <a:solidFill>
                  <a:schemeClr val="tx1"/>
                </a:solidFill>
              </a:rPr>
              <a:t>A fair ball is a batted ball which: </a:t>
            </a:r>
          </a:p>
          <a:p>
            <a:pPr marL="0" indent="0">
              <a:buNone/>
            </a:pPr>
            <a:r>
              <a:rPr lang="en-US" sz="4000" dirty="0">
                <a:solidFill>
                  <a:schemeClr val="tx1"/>
                </a:solidFill>
              </a:rPr>
              <a:t>a.- g. Remains the same.</a:t>
            </a:r>
          </a:p>
          <a:p>
            <a:pPr marL="0" indent="0">
              <a:buNone/>
            </a:pPr>
            <a:r>
              <a:rPr lang="en-US" sz="4000" dirty="0">
                <a:solidFill>
                  <a:schemeClr val="tx1"/>
                </a:solidFill>
              </a:rPr>
              <a:t>h. </a:t>
            </a:r>
            <a:r>
              <a:rPr lang="en-US" sz="4000" u="sng" dirty="0">
                <a:solidFill>
                  <a:schemeClr val="tx1"/>
                </a:solidFill>
              </a:rPr>
              <a:t>hits or bounds over any portion of the white portion of the double first base.</a:t>
            </a:r>
          </a:p>
        </p:txBody>
      </p:sp>
    </p:spTree>
    <p:extLst>
      <p:ext uri="{BB962C8B-B14F-4D97-AF65-F5344CB8AC3E}">
        <p14:creationId xmlns:p14="http://schemas.microsoft.com/office/powerpoint/2010/main" val="376739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E81E5-3DCA-3B7A-2385-31529452D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AFA99-E327-2488-F71E-E24000EE3A18}"/>
              </a:ext>
            </a:extLst>
          </p:cNvPr>
          <p:cNvSpPr>
            <a:spLocks noGrp="1"/>
          </p:cNvSpPr>
          <p:nvPr>
            <p:ph type="title"/>
          </p:nvPr>
        </p:nvSpPr>
        <p:spPr/>
        <p:txBody>
          <a:bodyPr/>
          <a:lstStyle/>
          <a:p>
            <a:r>
              <a:rPr lang="en-US" dirty="0"/>
              <a:t>DOUBLE FIRST BASE </a:t>
            </a:r>
            <a:br>
              <a:rPr lang="en-US" dirty="0"/>
            </a:br>
            <a:r>
              <a:rPr lang="en-US" dirty="0"/>
              <a:t>2-16-1h</a:t>
            </a:r>
          </a:p>
        </p:txBody>
      </p:sp>
      <p:sp>
        <p:nvSpPr>
          <p:cNvPr id="3" name="Content Placeholder 2">
            <a:extLst>
              <a:ext uri="{FF2B5EF4-FFF2-40B4-BE49-F238E27FC236}">
                <a16:creationId xmlns:a16="http://schemas.microsoft.com/office/drawing/2014/main" id="{2876352A-6A7F-F5D6-B07E-383E0FEB196C}"/>
              </a:ext>
            </a:extLst>
          </p:cNvPr>
          <p:cNvSpPr>
            <a:spLocks noGrp="1"/>
          </p:cNvSpPr>
          <p:nvPr>
            <p:ph idx="1"/>
          </p:nvPr>
        </p:nvSpPr>
        <p:spPr/>
        <p:txBody>
          <a:bodyPr>
            <a:normAutofit/>
          </a:bodyPr>
          <a:lstStyle/>
          <a:p>
            <a:pPr marL="0" indent="0">
              <a:buNone/>
            </a:pPr>
            <a:r>
              <a:rPr lang="en-US" sz="4000" b="1" dirty="0">
                <a:solidFill>
                  <a:schemeClr val="tx1"/>
                </a:solidFill>
              </a:rPr>
              <a:t>ART. 1 . . . </a:t>
            </a:r>
            <a:r>
              <a:rPr lang="en-US" sz="4000" dirty="0">
                <a:solidFill>
                  <a:schemeClr val="tx1"/>
                </a:solidFill>
              </a:rPr>
              <a:t>A foul ball is a batted ball which: </a:t>
            </a:r>
          </a:p>
          <a:p>
            <a:pPr marL="0" indent="0">
              <a:buNone/>
            </a:pPr>
            <a:r>
              <a:rPr lang="en-US" sz="4000" dirty="0">
                <a:solidFill>
                  <a:schemeClr val="tx1"/>
                </a:solidFill>
              </a:rPr>
              <a:t>a.- g. Remains the same.</a:t>
            </a:r>
          </a:p>
          <a:p>
            <a:pPr marL="0" indent="0">
              <a:buNone/>
            </a:pPr>
            <a:r>
              <a:rPr lang="en-US" sz="4000" dirty="0">
                <a:solidFill>
                  <a:schemeClr val="tx1"/>
                </a:solidFill>
              </a:rPr>
              <a:t>h. </a:t>
            </a:r>
            <a:r>
              <a:rPr lang="en-US" sz="4000" u="sng" dirty="0">
                <a:solidFill>
                  <a:schemeClr val="tx1"/>
                </a:solidFill>
              </a:rPr>
              <a:t>hits or bounds over the contrasting color portion of the double first base without first being a fair ball.</a:t>
            </a:r>
          </a:p>
        </p:txBody>
      </p:sp>
    </p:spTree>
    <p:extLst>
      <p:ext uri="{BB962C8B-B14F-4D97-AF65-F5344CB8AC3E}">
        <p14:creationId xmlns:p14="http://schemas.microsoft.com/office/powerpoint/2010/main" val="353519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9692-B7A7-B639-A375-0ECE748B7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F5040-60C8-4C8F-0E98-346296330000}"/>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8-2-1</a:t>
            </a:r>
            <a:br>
              <a:rPr lang="en-US" dirty="0"/>
            </a:br>
            <a:endParaRPr lang="en-US" dirty="0"/>
          </a:p>
        </p:txBody>
      </p:sp>
      <p:pic>
        <p:nvPicPr>
          <p:cNvPr id="4" name="Content Placeholder 3" descr="A baseball player running to catch a ball&#10;&#10;AI-generated content may be incorrect.">
            <a:extLst>
              <a:ext uri="{FF2B5EF4-FFF2-40B4-BE49-F238E27FC236}">
                <a16:creationId xmlns:a16="http://schemas.microsoft.com/office/drawing/2014/main" id="{D1B07288-492E-1B7A-8D72-46E5CA50809E}"/>
              </a:ext>
            </a:extLst>
          </p:cNvPr>
          <p:cNvPicPr>
            <a:picLocks noGrp="1" noChangeAspect="1"/>
          </p:cNvPicPr>
          <p:nvPr>
            <p:ph idx="1"/>
          </p:nvPr>
        </p:nvPicPr>
        <p:blipFill>
          <a:blip r:embed="rId3"/>
          <a:stretch>
            <a:fillRect/>
          </a:stretch>
        </p:blipFill>
        <p:spPr>
          <a:xfrm>
            <a:off x="3072385" y="1617482"/>
            <a:ext cx="5184648" cy="4463396"/>
          </a:xfrm>
          <a:prstGeom prst="rect">
            <a:avLst/>
          </a:prstGeom>
        </p:spPr>
      </p:pic>
    </p:spTree>
    <p:extLst>
      <p:ext uri="{BB962C8B-B14F-4D97-AF65-F5344CB8AC3E}">
        <p14:creationId xmlns:p14="http://schemas.microsoft.com/office/powerpoint/2010/main" val="224630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7D3E-00BA-63B9-E7A9-07C89AE18829}"/>
              </a:ext>
            </a:extLst>
          </p:cNvPr>
          <p:cNvSpPr>
            <a:spLocks noGrp="1"/>
          </p:cNvSpPr>
          <p:nvPr>
            <p:ph type="title"/>
          </p:nvPr>
        </p:nvSpPr>
        <p:spPr/>
        <p:txBody>
          <a:bodyPr/>
          <a:lstStyle/>
          <a:p>
            <a:r>
              <a:rPr lang="en-US" dirty="0"/>
              <a:t>DOUBLE FIRST BASE </a:t>
            </a:r>
            <a:br>
              <a:rPr lang="en-US" dirty="0"/>
            </a:br>
            <a:r>
              <a:rPr lang="en-US" dirty="0"/>
              <a:t>8-2-1</a:t>
            </a:r>
          </a:p>
        </p:txBody>
      </p:sp>
      <p:sp>
        <p:nvSpPr>
          <p:cNvPr id="3" name="Content Placeholder 2">
            <a:extLst>
              <a:ext uri="{FF2B5EF4-FFF2-40B4-BE49-F238E27FC236}">
                <a16:creationId xmlns:a16="http://schemas.microsoft.com/office/drawing/2014/main" id="{FD65E3E7-17B9-B82C-DB58-73117A3DD0C8}"/>
              </a:ext>
            </a:extLst>
          </p:cNvPr>
          <p:cNvSpPr>
            <a:spLocks noGrp="1"/>
          </p:cNvSpPr>
          <p:nvPr>
            <p:ph idx="1"/>
          </p:nvPr>
        </p:nvSpPr>
        <p:spPr/>
        <p:txBody>
          <a:bodyPr>
            <a:normAutofit/>
          </a:bodyPr>
          <a:lstStyle/>
          <a:p>
            <a:pPr marL="0" indent="0">
              <a:buNone/>
            </a:pPr>
            <a:r>
              <a:rPr lang="en-US" sz="3200" b="1" dirty="0">
                <a:solidFill>
                  <a:schemeClr val="tx1"/>
                </a:solidFill>
              </a:rPr>
              <a:t>ART. 1 . . . </a:t>
            </a:r>
            <a:r>
              <a:rPr lang="en-US" sz="3200" dirty="0">
                <a:solidFill>
                  <a:schemeClr val="tx1"/>
                </a:solidFill>
              </a:rPr>
              <a:t>An advancing runner shall touch first, second, third and then home plate in order, including awarded bases. </a:t>
            </a:r>
            <a:r>
              <a:rPr lang="en-US" sz="3200" u="sng" dirty="0">
                <a:solidFill>
                  <a:schemeClr val="tx1"/>
                </a:solidFill>
              </a:rPr>
              <a:t>A batter-runner shall use the colored base on the initial play at first base sunless the fielder is drawn to the side of the colored base (dropped third strike only), in which case the batter-runner would touch the white base and the fielder to the colored base. On a dropped third strike, fielder and batter-runner may touch white or colored base.</a:t>
            </a:r>
          </a:p>
        </p:txBody>
      </p:sp>
    </p:spTree>
    <p:extLst>
      <p:ext uri="{BB962C8B-B14F-4D97-AF65-F5344CB8AC3E}">
        <p14:creationId xmlns:p14="http://schemas.microsoft.com/office/powerpoint/2010/main" val="2020476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B174B-B865-9DEF-F6CE-3C41855F7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56E2C-26E5-B0D3-D3EF-2CFCB3496C24}"/>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8-2-2a(1-7)</a:t>
            </a:r>
          </a:p>
        </p:txBody>
      </p:sp>
      <p:pic>
        <p:nvPicPr>
          <p:cNvPr id="4" name="Content Placeholder 3">
            <a:extLst>
              <a:ext uri="{FF2B5EF4-FFF2-40B4-BE49-F238E27FC236}">
                <a16:creationId xmlns:a16="http://schemas.microsoft.com/office/drawing/2014/main" id="{6285332B-0D68-1B8D-F907-FF91212E3F30}"/>
              </a:ext>
            </a:extLst>
          </p:cNvPr>
          <p:cNvPicPr>
            <a:picLocks noGrp="1" noChangeAspect="1"/>
          </p:cNvPicPr>
          <p:nvPr>
            <p:ph idx="1"/>
          </p:nvPr>
        </p:nvPicPr>
        <p:blipFill>
          <a:blip r:embed="rId3"/>
          <a:stretch>
            <a:fillRect/>
          </a:stretch>
        </p:blipFill>
        <p:spPr>
          <a:xfrm>
            <a:off x="3687771" y="1861735"/>
            <a:ext cx="5388496" cy="4115732"/>
          </a:xfrm>
          <a:prstGeom prst="rect">
            <a:avLst/>
          </a:prstGeom>
        </p:spPr>
      </p:pic>
    </p:spTree>
    <p:extLst>
      <p:ext uri="{BB962C8B-B14F-4D97-AF65-F5344CB8AC3E}">
        <p14:creationId xmlns:p14="http://schemas.microsoft.com/office/powerpoint/2010/main" val="399260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7402-371B-CC5A-41A2-C0275E6F5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3E7FC-99B9-6DF6-87B7-B3B3CB402916}"/>
              </a:ext>
            </a:extLst>
          </p:cNvPr>
          <p:cNvSpPr>
            <a:spLocks noGrp="1"/>
          </p:cNvSpPr>
          <p:nvPr>
            <p:ph type="title"/>
          </p:nvPr>
        </p:nvSpPr>
        <p:spPr/>
        <p:txBody>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F8BE51D2-7AD1-EC7D-C83C-C5DF86F2CB8E}"/>
              </a:ext>
            </a:extLst>
          </p:cNvPr>
          <p:cNvSpPr>
            <a:spLocks noGrp="1"/>
          </p:cNvSpPr>
          <p:nvPr>
            <p:ph idx="1"/>
          </p:nvPr>
        </p:nvSpPr>
        <p:spPr/>
        <p:txBody>
          <a:bodyPr>
            <a:normAutofit/>
          </a:bodyPr>
          <a:lstStyle/>
          <a:p>
            <a:pPr marL="0" indent="0">
              <a:buNone/>
            </a:pPr>
            <a:r>
              <a:rPr lang="en-US" sz="3600" b="1" dirty="0">
                <a:solidFill>
                  <a:schemeClr val="tx1"/>
                </a:solidFill>
              </a:rPr>
              <a:t>ART. 2 . . .</a:t>
            </a:r>
            <a:r>
              <a:rPr lang="en-US" sz="3600" dirty="0">
                <a:solidFill>
                  <a:schemeClr val="tx1"/>
                </a:solidFill>
              </a:rPr>
              <a:t> A returning runner shall retouch the bases in reverse order. If the ball is dead because of an uncaught foul, it is not necessary for a returning runner to retouch intervening bases. The umpire will not make the ball live until the runner returns to the appropriate base.</a:t>
            </a:r>
          </a:p>
        </p:txBody>
      </p:sp>
    </p:spTree>
    <p:extLst>
      <p:ext uri="{BB962C8B-B14F-4D97-AF65-F5344CB8AC3E}">
        <p14:creationId xmlns:p14="http://schemas.microsoft.com/office/powerpoint/2010/main" val="96060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5054-154F-5EF8-9E43-F53DCA7A5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BCDEB-0110-1F26-5E34-0897611647C1}"/>
              </a:ext>
            </a:extLst>
          </p:cNvPr>
          <p:cNvSpPr>
            <a:spLocks noGrp="1"/>
          </p:cNvSpPr>
          <p:nvPr>
            <p:ph type="title"/>
          </p:nvPr>
        </p:nvSpPr>
        <p:spPr/>
        <p:txBody>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4779B78C-8372-2834-1EB5-50FA47AD905C}"/>
              </a:ext>
            </a:extLst>
          </p:cNvPr>
          <p:cNvSpPr>
            <a:spLocks noGrp="1"/>
          </p:cNvSpPr>
          <p:nvPr>
            <p:ph idx="1"/>
          </p:nvPr>
        </p:nvSpPr>
        <p:spPr/>
        <p:txBody>
          <a:bodyPr/>
          <a:lstStyle/>
          <a:p>
            <a:pPr marL="0" indent="0">
              <a:buNone/>
            </a:pPr>
            <a:r>
              <a:rPr lang="en-US" u="sng" dirty="0">
                <a:solidFill>
                  <a:schemeClr val="tx1"/>
                </a:solidFill>
              </a:rPr>
              <a:t>a. Runners tagging up on fly balls, leading off on a pitch, or returning to first base on an attempted pick-off can only use the white portion of the base.  A defensive player may use only the fair portion of the base when a play is being made on the batter-runner on any live ball from within the foul lines or from third base foul line It is interference when the batter-runner, on a force play, touches only the white portion of the base and collides with the fielder in the process of catching a thrown ball while on the white portion of the base. </a:t>
            </a:r>
            <a:endParaRPr lang="en-US" dirty="0">
              <a:solidFill>
                <a:schemeClr val="tx1"/>
              </a:solidFill>
            </a:endParaRPr>
          </a:p>
          <a:p>
            <a:endParaRPr lang="en-US" dirty="0"/>
          </a:p>
        </p:txBody>
      </p:sp>
    </p:spTree>
    <p:extLst>
      <p:ext uri="{BB962C8B-B14F-4D97-AF65-F5344CB8AC3E}">
        <p14:creationId xmlns:p14="http://schemas.microsoft.com/office/powerpoint/2010/main" val="2132901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5243-A200-D74F-A951-8AD5C42F3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7A83C-ABB8-F945-3342-5481404DA639}"/>
              </a:ext>
            </a:extLst>
          </p:cNvPr>
          <p:cNvSpPr>
            <a:spLocks noGrp="1"/>
          </p:cNvSpPr>
          <p:nvPr>
            <p:ph type="title"/>
          </p:nvPr>
        </p:nvSpPr>
        <p:spPr>
          <a:xfrm>
            <a:off x="838200" y="365125"/>
            <a:ext cx="8491151" cy="1997075"/>
          </a:xfrm>
        </p:spPr>
        <p:txBody>
          <a:bodyPr>
            <a:normAutofit/>
          </a:bodyPr>
          <a:lstStyle/>
          <a:p>
            <a:r>
              <a:rPr lang="en-US" dirty="0"/>
              <a:t>DOUBLE FIRST BASE</a:t>
            </a:r>
            <a:br>
              <a:rPr lang="en-US" dirty="0"/>
            </a:br>
            <a:r>
              <a:rPr lang="en-US" dirty="0"/>
              <a:t>8-2-2a(1-7)</a:t>
            </a:r>
          </a:p>
        </p:txBody>
      </p:sp>
      <p:sp>
        <p:nvSpPr>
          <p:cNvPr id="3" name="Content Placeholder 2">
            <a:extLst>
              <a:ext uri="{FF2B5EF4-FFF2-40B4-BE49-F238E27FC236}">
                <a16:creationId xmlns:a16="http://schemas.microsoft.com/office/drawing/2014/main" id="{BBBD2FFD-95E3-AC6C-532B-68CFF4E947B8}"/>
              </a:ext>
            </a:extLst>
          </p:cNvPr>
          <p:cNvSpPr>
            <a:spLocks noGrp="1"/>
          </p:cNvSpPr>
          <p:nvPr>
            <p:ph idx="1"/>
          </p:nvPr>
        </p:nvSpPr>
        <p:spPr>
          <a:xfrm>
            <a:off x="838200" y="2596663"/>
            <a:ext cx="6188203" cy="3147060"/>
          </a:xfrm>
        </p:spPr>
        <p:txBody>
          <a:bodyPr>
            <a:normAutofit lnSpcReduction="10000"/>
          </a:bodyPr>
          <a:lstStyle/>
          <a:p>
            <a:r>
              <a:rPr lang="en-US" dirty="0">
                <a:solidFill>
                  <a:schemeClr val="tx1"/>
                </a:solidFill>
              </a:rPr>
              <a:t>The lone exception is when there is a dropped third strike, in which case the batter-runner may use the white portion of the base and the fielder may use the colored portion of the base.</a:t>
            </a:r>
          </a:p>
          <a:p>
            <a:r>
              <a:rPr lang="en-US" dirty="0">
                <a:solidFill>
                  <a:schemeClr val="tx1"/>
                </a:solidFill>
              </a:rPr>
              <a:t>On a dropped third strike, both the fielder and runner may use either portion of the base.</a:t>
            </a:r>
          </a:p>
        </p:txBody>
      </p:sp>
      <p:pic>
        <p:nvPicPr>
          <p:cNvPr id="6" name="Picture 5" descr="A baseball players on a field&#10;&#10;AI-generated content may be incorrect.">
            <a:extLst>
              <a:ext uri="{FF2B5EF4-FFF2-40B4-BE49-F238E27FC236}">
                <a16:creationId xmlns:a16="http://schemas.microsoft.com/office/drawing/2014/main" id="{99AFA7D5-C234-565E-5335-7713AEC425F7}"/>
              </a:ext>
            </a:extLst>
          </p:cNvPr>
          <p:cNvPicPr>
            <a:picLocks noChangeAspect="1"/>
          </p:cNvPicPr>
          <p:nvPr/>
        </p:nvPicPr>
        <p:blipFill>
          <a:blip r:embed="rId3"/>
          <a:stretch>
            <a:fillRect/>
          </a:stretch>
        </p:blipFill>
        <p:spPr>
          <a:xfrm>
            <a:off x="7026403" y="1983193"/>
            <a:ext cx="4928616" cy="4087368"/>
          </a:xfrm>
          <a:prstGeom prst="rect">
            <a:avLst/>
          </a:prstGeom>
        </p:spPr>
      </p:pic>
    </p:spTree>
    <p:extLst>
      <p:ext uri="{BB962C8B-B14F-4D97-AF65-F5344CB8AC3E}">
        <p14:creationId xmlns:p14="http://schemas.microsoft.com/office/powerpoint/2010/main" val="174721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p:txBody>
          <a:bodyPr/>
          <a:lstStyle/>
          <a:p>
            <a:pPr>
              <a:defRPr/>
            </a:pPr>
            <a:r>
              <a:rPr lang="en-US" dirty="0"/>
              <a:t>NFHS Information</a:t>
            </a:r>
          </a:p>
        </p:txBody>
      </p:sp>
    </p:spTree>
    <p:extLst>
      <p:ext uri="{BB962C8B-B14F-4D97-AF65-F5344CB8AC3E}">
        <p14:creationId xmlns:p14="http://schemas.microsoft.com/office/powerpoint/2010/main" val="136158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D9ED-3836-50B7-6DFF-2FF4B0909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78439-2DF1-03B9-2F4C-D71762042613}"/>
              </a:ext>
            </a:extLst>
          </p:cNvPr>
          <p:cNvSpPr>
            <a:spLocks noGrp="1"/>
          </p:cNvSpPr>
          <p:nvPr>
            <p:ph type="title"/>
          </p:nvPr>
        </p:nvSpPr>
        <p:spPr/>
        <p:txBody>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6869D8D0-FD09-5201-044F-49EC79C80AE2}"/>
              </a:ext>
            </a:extLst>
          </p:cNvPr>
          <p:cNvSpPr>
            <a:spLocks noGrp="1"/>
          </p:cNvSpPr>
          <p:nvPr>
            <p:ph idx="1"/>
          </p:nvPr>
        </p:nvSpPr>
        <p:spPr/>
        <p:txBody>
          <a:bodyPr/>
          <a:lstStyle/>
          <a:p>
            <a:pPr marL="0" indent="0">
              <a:buNone/>
            </a:pPr>
            <a:r>
              <a:rPr lang="en-US" u="sng" dirty="0">
                <a:solidFill>
                  <a:schemeClr val="tx1"/>
                </a:solidFill>
              </a:rPr>
              <a:t>Obstruction is called on the defense when there is a force play on the batter-runner, who touches only the colored portion and collides with the fielder about to catch a thrown ball while also on the colored portion of the base.</a:t>
            </a:r>
            <a:endParaRPr lang="en-US" dirty="0">
              <a:solidFill>
                <a:schemeClr val="tx1"/>
              </a:solidFill>
            </a:endParaRPr>
          </a:p>
          <a:p>
            <a:pPr marL="0" indent="0">
              <a:buNone/>
            </a:pPr>
            <a:r>
              <a:rPr lang="en-US" u="sng" dirty="0">
                <a:solidFill>
                  <a:schemeClr val="tx1"/>
                </a:solidFill>
              </a:rPr>
              <a:t>1. The batter-runner should use the colored base on the initial play at first base, unless the fielder is drawn to the colored base because of a dropped third strike, in which case the BR would go to the white base only.</a:t>
            </a: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116256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F9E27-9FD7-94E8-D66C-6F0BC482B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8338F-0E79-18E6-D511-63A1880079C3}"/>
              </a:ext>
            </a:extLst>
          </p:cNvPr>
          <p:cNvSpPr>
            <a:spLocks noGrp="1"/>
          </p:cNvSpPr>
          <p:nvPr>
            <p:ph type="title"/>
          </p:nvPr>
        </p:nvSpPr>
        <p:spPr/>
        <p:txBody>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ACA854D7-925B-AFB6-7520-D0F8CB978B96}"/>
              </a:ext>
            </a:extLst>
          </p:cNvPr>
          <p:cNvSpPr>
            <a:spLocks noGrp="1"/>
          </p:cNvSpPr>
          <p:nvPr>
            <p:ph idx="1"/>
          </p:nvPr>
        </p:nvSpPr>
        <p:spPr/>
        <p:txBody>
          <a:bodyPr/>
          <a:lstStyle/>
          <a:p>
            <a:pPr marL="0" marR="0">
              <a:spcAft>
                <a:spcPts val="995"/>
              </a:spcAft>
              <a:buNone/>
            </a:pPr>
            <a:r>
              <a:rPr lang="en-US" sz="2800" u="sng" dirty="0">
                <a:solidFill>
                  <a:srgbClr val="000000"/>
                </a:solidFill>
                <a:effectLst/>
                <a:latin typeface="Calibri" panose="020F0502020204030204" pitchFamily="34" charset="0"/>
                <a:ea typeface="'arial',sans-serif"/>
                <a:cs typeface="Times New Roman" panose="02020603050405020304" pitchFamily="18" charset="0"/>
              </a:rPr>
              <a:t>2. Once the batter-runner reaches first base, the runner must always return to the white base.</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spcAft>
                <a:spcPts val="995"/>
              </a:spcAft>
              <a:buNone/>
            </a:pPr>
            <a:r>
              <a:rPr lang="en-US" sz="2800" u="sng" dirty="0">
                <a:solidFill>
                  <a:srgbClr val="000000"/>
                </a:solidFill>
                <a:effectLst/>
                <a:latin typeface="Calibri" panose="020F0502020204030204" pitchFamily="34" charset="0"/>
                <a:ea typeface="'arial',sans-serif"/>
                <a:cs typeface="Times New Roman" panose="02020603050405020304" pitchFamily="18" charset="0"/>
              </a:rPr>
              <a:t>3.  On extra base hits or other balls hit to the outfield when there is no chance for a play to be made at the double first base, the batter-runner may touch either the white or colored section of the base.</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spcAft>
                <a:spcPts val="995"/>
              </a:spcAft>
              <a:buNone/>
            </a:pPr>
            <a:r>
              <a:rPr lang="en-US" sz="2800" u="sng" dirty="0">
                <a:solidFill>
                  <a:srgbClr val="000000"/>
                </a:solidFill>
                <a:effectLst/>
                <a:latin typeface="Calibri" panose="020F0502020204030204" pitchFamily="34" charset="0"/>
                <a:ea typeface="'arial',sans-serif"/>
                <a:cs typeface="Times New Roman" panose="02020603050405020304" pitchFamily="18" charset="0"/>
              </a:rPr>
              <a:t>4. When tagging up on a fly ball, the white section of the base must be used by the runner.  One foot is permitted to extend behind or on the colored base provided the front foot is touching the white section of the base.</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6657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6745BB-67F6-1C6C-36A9-ED2C8261AE7D}"/>
              </a:ext>
            </a:extLst>
          </p:cNvPr>
          <p:cNvSpPr>
            <a:spLocks noGrp="1"/>
          </p:cNvSpPr>
          <p:nvPr>
            <p:ph idx="1"/>
          </p:nvPr>
        </p:nvSpPr>
        <p:spPr>
          <a:xfrm>
            <a:off x="838200" y="2664069"/>
            <a:ext cx="5395546" cy="3112477"/>
          </a:xfrm>
        </p:spPr>
        <p:txBody>
          <a:bodyPr/>
          <a:lstStyle/>
          <a:p>
            <a:r>
              <a:rPr lang="en-US" dirty="0">
                <a:solidFill>
                  <a:schemeClr val="tx1"/>
                </a:solidFill>
              </a:rPr>
              <a:t>If a batter-runner on a force play touches only the white portion of the base and collides with a fielder who is entitled to catch a thrown ball while touching the white portion of the base, interference should be ruled.</a:t>
            </a:r>
          </a:p>
        </p:txBody>
      </p:sp>
      <p:sp>
        <p:nvSpPr>
          <p:cNvPr id="4" name="Title 1">
            <a:extLst>
              <a:ext uri="{FF2B5EF4-FFF2-40B4-BE49-F238E27FC236}">
                <a16:creationId xmlns:a16="http://schemas.microsoft.com/office/drawing/2014/main" id="{B710813A-B987-CA1D-CDDA-B9848E4F2134}"/>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8-2-2a(1-7)</a:t>
            </a:r>
          </a:p>
        </p:txBody>
      </p:sp>
      <p:pic>
        <p:nvPicPr>
          <p:cNvPr id="6" name="Picture 5" descr="A baseball players running to catch a ball&#10;&#10;AI-generated content may be incorrect.">
            <a:extLst>
              <a:ext uri="{FF2B5EF4-FFF2-40B4-BE49-F238E27FC236}">
                <a16:creationId xmlns:a16="http://schemas.microsoft.com/office/drawing/2014/main" id="{D90CBB83-DBF3-9402-55DA-855D7800C586}"/>
              </a:ext>
            </a:extLst>
          </p:cNvPr>
          <p:cNvPicPr>
            <a:picLocks noChangeAspect="1"/>
          </p:cNvPicPr>
          <p:nvPr/>
        </p:nvPicPr>
        <p:blipFill>
          <a:blip r:embed="rId2"/>
          <a:stretch>
            <a:fillRect/>
          </a:stretch>
        </p:blipFill>
        <p:spPr>
          <a:xfrm>
            <a:off x="6978396" y="1799844"/>
            <a:ext cx="4284550" cy="4284550"/>
          </a:xfrm>
          <a:prstGeom prst="rect">
            <a:avLst/>
          </a:prstGeom>
        </p:spPr>
      </p:pic>
    </p:spTree>
    <p:extLst>
      <p:ext uri="{BB962C8B-B14F-4D97-AF65-F5344CB8AC3E}">
        <p14:creationId xmlns:p14="http://schemas.microsoft.com/office/powerpoint/2010/main" val="410160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DDE6-578D-79D2-F589-4714F9FCD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58886-A6F0-BFA5-3386-AD5D95565199}"/>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CB0630AD-1880-B237-44C3-EB6384BAF9E1}"/>
              </a:ext>
            </a:extLst>
          </p:cNvPr>
          <p:cNvSpPr>
            <a:spLocks noGrp="1"/>
          </p:cNvSpPr>
          <p:nvPr>
            <p:ph idx="1"/>
          </p:nvPr>
        </p:nvSpPr>
        <p:spPr>
          <a:xfrm>
            <a:off x="838200" y="2596662"/>
            <a:ext cx="6283452" cy="3147060"/>
          </a:xfrm>
        </p:spPr>
        <p:txBody>
          <a:bodyPr>
            <a:normAutofit/>
          </a:bodyPr>
          <a:lstStyle/>
          <a:p>
            <a:r>
              <a:rPr lang="en-US" dirty="0"/>
              <a:t>If a batter-runner on a force play touches only the colored portion of the base and collides with a fielder who is not legally entitled to catch a thrown ball while touching the colored portion of the base, obstruction should be ruled.</a:t>
            </a:r>
          </a:p>
        </p:txBody>
      </p:sp>
      <p:pic>
        <p:nvPicPr>
          <p:cNvPr id="6" name="Picture 5" descr="A baseball players running to catch a ball&#10;&#10;AI-generated content may be incorrect.">
            <a:extLst>
              <a:ext uri="{FF2B5EF4-FFF2-40B4-BE49-F238E27FC236}">
                <a16:creationId xmlns:a16="http://schemas.microsoft.com/office/drawing/2014/main" id="{C5A37523-A166-EDEF-7582-0D1019759C19}"/>
              </a:ext>
            </a:extLst>
          </p:cNvPr>
          <p:cNvPicPr>
            <a:picLocks noChangeAspect="1"/>
          </p:cNvPicPr>
          <p:nvPr/>
        </p:nvPicPr>
        <p:blipFill>
          <a:blip r:embed="rId3"/>
          <a:stretch>
            <a:fillRect/>
          </a:stretch>
        </p:blipFill>
        <p:spPr>
          <a:xfrm>
            <a:off x="7541104" y="1840758"/>
            <a:ext cx="4152665" cy="4152665"/>
          </a:xfrm>
          <a:prstGeom prst="rect">
            <a:avLst/>
          </a:prstGeom>
        </p:spPr>
      </p:pic>
    </p:spTree>
    <p:extLst>
      <p:ext uri="{BB962C8B-B14F-4D97-AF65-F5344CB8AC3E}">
        <p14:creationId xmlns:p14="http://schemas.microsoft.com/office/powerpoint/2010/main" val="1204467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11C5-B471-ECE8-B5CB-CF6F07F17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ED20D-A79F-149D-2A9B-A64356DBED7B}"/>
              </a:ext>
            </a:extLst>
          </p:cNvPr>
          <p:cNvSpPr>
            <a:spLocks noGrp="1"/>
          </p:cNvSpPr>
          <p:nvPr>
            <p:ph type="title"/>
          </p:nvPr>
        </p:nvSpPr>
        <p:spPr/>
        <p:txBody>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F95C08B5-001D-AE0C-00DC-9B3A5367DD69}"/>
              </a:ext>
            </a:extLst>
          </p:cNvPr>
          <p:cNvSpPr>
            <a:spLocks noGrp="1"/>
          </p:cNvSpPr>
          <p:nvPr>
            <p:ph idx="1"/>
          </p:nvPr>
        </p:nvSpPr>
        <p:spPr/>
        <p:txBody>
          <a:bodyPr/>
          <a:lstStyle/>
          <a:p>
            <a:pPr marL="0" indent="0">
              <a:buNone/>
            </a:pPr>
            <a:r>
              <a:rPr lang="en-US" u="sng" dirty="0">
                <a:solidFill>
                  <a:schemeClr val="tx1"/>
                </a:solidFill>
              </a:rPr>
              <a:t>5. On attempted pick-off plays, the runner must return to the white section of the base only.  This includes a throw from the pitcher, catcher, or any other player, in an attempt to retire the runner at the double first base.</a:t>
            </a:r>
            <a:endParaRPr lang="en-US" dirty="0">
              <a:solidFill>
                <a:schemeClr val="tx1"/>
              </a:solidFill>
            </a:endParaRPr>
          </a:p>
          <a:p>
            <a:pPr marL="0" indent="0">
              <a:buNone/>
            </a:pPr>
            <a:r>
              <a:rPr lang="en-US" u="sng" dirty="0">
                <a:solidFill>
                  <a:schemeClr val="tx1"/>
                </a:solidFill>
              </a:rPr>
              <a:t>6. The double first base does not change any other rule concerning interference or obstruction at first base.  The batter-runner must still avoid interference with the fielder attempting to field a batted ball.</a:t>
            </a:r>
            <a:endParaRPr lang="en-US" dirty="0">
              <a:solidFill>
                <a:schemeClr val="tx1"/>
              </a:solidFill>
            </a:endParaRPr>
          </a:p>
        </p:txBody>
      </p:sp>
    </p:spTree>
    <p:extLst>
      <p:ext uri="{BB962C8B-B14F-4D97-AF65-F5344CB8AC3E}">
        <p14:creationId xmlns:p14="http://schemas.microsoft.com/office/powerpoint/2010/main" val="1596267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206C-75BF-DD86-184A-7DBB3CBE5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023A2-C988-978D-49F1-9A6A53A5AF57}"/>
              </a:ext>
            </a:extLst>
          </p:cNvPr>
          <p:cNvSpPr>
            <a:spLocks noGrp="1"/>
          </p:cNvSpPr>
          <p:nvPr>
            <p:ph type="title"/>
          </p:nvPr>
        </p:nvSpPr>
        <p:spPr/>
        <p:txBody>
          <a:bodyPr/>
          <a:lstStyle/>
          <a:p>
            <a:r>
              <a:rPr lang="en-US" dirty="0"/>
              <a:t>DOUBLE FIRST BASE </a:t>
            </a:r>
            <a:br>
              <a:rPr lang="en-US" dirty="0"/>
            </a:br>
            <a:r>
              <a:rPr lang="en-US" dirty="0"/>
              <a:t>8-2-2a(1-7)</a:t>
            </a:r>
          </a:p>
        </p:txBody>
      </p:sp>
      <p:sp>
        <p:nvSpPr>
          <p:cNvPr id="3" name="Content Placeholder 2">
            <a:extLst>
              <a:ext uri="{FF2B5EF4-FFF2-40B4-BE49-F238E27FC236}">
                <a16:creationId xmlns:a16="http://schemas.microsoft.com/office/drawing/2014/main" id="{4DB04904-D151-EE3F-5693-1ED308AC2E6C}"/>
              </a:ext>
            </a:extLst>
          </p:cNvPr>
          <p:cNvSpPr>
            <a:spLocks noGrp="1"/>
          </p:cNvSpPr>
          <p:nvPr>
            <p:ph idx="1"/>
          </p:nvPr>
        </p:nvSpPr>
        <p:spPr/>
        <p:txBody>
          <a:bodyPr/>
          <a:lstStyle/>
          <a:p>
            <a:pPr marL="0" marR="0" indent="0">
              <a:spcAft>
                <a:spcPts val="995"/>
              </a:spcAft>
              <a:buNone/>
            </a:pPr>
            <a:r>
              <a:rPr lang="en-US" sz="4000" u="sng" dirty="0">
                <a:solidFill>
                  <a:srgbClr val="000000"/>
                </a:solidFill>
                <a:effectLst/>
                <a:latin typeface="Calibri" panose="020F0502020204030204" pitchFamily="34" charset="0"/>
                <a:ea typeface="'arial',sans-serif"/>
              </a:rPr>
              <a:t>7. On base on balls, the offense or the</a:t>
            </a:r>
            <a:r>
              <a:rPr lang="en-US" sz="4000" u="sng" dirty="0">
                <a:solidFill>
                  <a:srgbClr val="000000"/>
                </a:solidFill>
                <a:effectLst/>
                <a:latin typeface="Calibri" panose="020F0502020204030204" pitchFamily="34" charset="0"/>
                <a:ea typeface="'arial',sans-serif"/>
                <a:cs typeface="Times New Roman" panose="02020603050405020304" pitchFamily="18" charset="0"/>
              </a:rPr>
              <a:t> defense may touch either the white or colored base.</a:t>
            </a:r>
            <a:endParaRPr lang="en-US" sz="4000" dirty="0">
              <a:effectLst/>
              <a:latin typeface="Times" panose="02020603050405020304" pitchFamily="18" charset="0"/>
              <a:ea typeface="Times New Roman" panose="02020603050405020304" pitchFamily="18" charset="0"/>
              <a:cs typeface="Times New Roman" panose="02020603050405020304" pitchFamily="18" charset="0"/>
            </a:endParaRPr>
          </a:p>
          <a:p>
            <a:pPr marL="0" indent="0">
              <a:buNone/>
            </a:pPr>
            <a:r>
              <a:rPr lang="en-US" sz="2800" u="sng" dirty="0">
                <a:solidFill>
                  <a:srgbClr val="000000"/>
                </a:solidFill>
                <a:effectLst/>
                <a:latin typeface="Calibri" panose="020F0502020204030204" pitchFamily="34" charset="0"/>
                <a:ea typeface="'arial',sans-serif"/>
              </a:rPr>
              <a:t> </a:t>
            </a:r>
            <a:endParaRPr lang="en-US" dirty="0"/>
          </a:p>
        </p:txBody>
      </p:sp>
    </p:spTree>
    <p:extLst>
      <p:ext uri="{BB962C8B-B14F-4D97-AF65-F5344CB8AC3E}">
        <p14:creationId xmlns:p14="http://schemas.microsoft.com/office/powerpoint/2010/main" val="184363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0B302-B114-CF24-3E35-3B8CC006C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57B5A-3E09-38EF-179F-495C245B95A2}"/>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8-2-7</a:t>
            </a:r>
          </a:p>
        </p:txBody>
      </p:sp>
      <p:pic>
        <p:nvPicPr>
          <p:cNvPr id="4" name="Content Placeholder 3">
            <a:extLst>
              <a:ext uri="{FF2B5EF4-FFF2-40B4-BE49-F238E27FC236}">
                <a16:creationId xmlns:a16="http://schemas.microsoft.com/office/drawing/2014/main" id="{53CC452D-5A7E-E5C6-6201-81ACD4CAD697}"/>
              </a:ext>
            </a:extLst>
          </p:cNvPr>
          <p:cNvPicPr>
            <a:picLocks noGrp="1" noChangeAspect="1"/>
          </p:cNvPicPr>
          <p:nvPr>
            <p:ph idx="1"/>
          </p:nvPr>
        </p:nvPicPr>
        <p:blipFill>
          <a:blip r:embed="rId3"/>
          <a:stretch>
            <a:fillRect/>
          </a:stretch>
        </p:blipFill>
        <p:spPr>
          <a:xfrm>
            <a:off x="3378201" y="1402160"/>
            <a:ext cx="6163732" cy="4780502"/>
          </a:xfrm>
          <a:prstGeom prst="rect">
            <a:avLst/>
          </a:prstGeom>
        </p:spPr>
      </p:pic>
    </p:spTree>
    <p:extLst>
      <p:ext uri="{BB962C8B-B14F-4D97-AF65-F5344CB8AC3E}">
        <p14:creationId xmlns:p14="http://schemas.microsoft.com/office/powerpoint/2010/main" val="3903536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CE2F-DA53-87D0-7D57-F093C1219C7C}"/>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DOUBLE FIRST BASE </a:t>
            </a:r>
            <a:b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8-2-7</a:t>
            </a:r>
            <a:endParaRPr lang="en-US" dirty="0"/>
          </a:p>
        </p:txBody>
      </p:sp>
      <p:sp>
        <p:nvSpPr>
          <p:cNvPr id="3" name="Content Placeholder 2">
            <a:extLst>
              <a:ext uri="{FF2B5EF4-FFF2-40B4-BE49-F238E27FC236}">
                <a16:creationId xmlns:a16="http://schemas.microsoft.com/office/drawing/2014/main" id="{CB4EDF43-B8CC-810F-F71E-2E279CE88955}"/>
              </a:ext>
            </a:extLst>
          </p:cNvPr>
          <p:cNvSpPr>
            <a:spLocks noGrp="1"/>
          </p:cNvSpPr>
          <p:nvPr>
            <p:ph idx="1"/>
          </p:nvPr>
        </p:nvSpPr>
        <p:spPr/>
        <p:txBody>
          <a:bodyPr/>
          <a:lstStyle/>
          <a:p>
            <a:pPr marL="0" marR="0" indent="0">
              <a:spcBef>
                <a:spcPts val="995"/>
              </a:spcBef>
              <a:spcAft>
                <a:spcPts val="995"/>
              </a:spcAft>
              <a:buNone/>
            </a:pPr>
            <a:r>
              <a:rPr lang="en-US" sz="2800" b="1" dirty="0">
                <a:solidFill>
                  <a:srgbClr val="000000"/>
                </a:solidFill>
                <a:effectLst/>
                <a:latin typeface="Calibri" panose="020F0502020204030204" pitchFamily="34" charset="0"/>
                <a:ea typeface="'calibri',sans-serif"/>
                <a:cs typeface="Times New Roman" panose="02020603050405020304" pitchFamily="18" charset="0"/>
              </a:rPr>
              <a:t>ART. 7 . . . </a:t>
            </a:r>
            <a:r>
              <a:rPr lang="en-US" sz="2800" dirty="0">
                <a:solidFill>
                  <a:srgbClr val="000000"/>
                </a:solidFill>
                <a:effectLst/>
                <a:latin typeface="Calibri" panose="020F0502020204030204" pitchFamily="34" charset="0"/>
                <a:ea typeface="'calibri',sans-serif"/>
                <a:cs typeface="Times New Roman" panose="02020603050405020304" pitchFamily="18" charset="0"/>
              </a:rPr>
              <a:t>A batter-runner who reaches first base safely and then overruns or over slides may immediately return without liability of being put our provided the batter-runner does not attempt or feint an advance to second. </a:t>
            </a:r>
            <a:r>
              <a:rPr lang="en-US" sz="2800" u="sng" dirty="0">
                <a:solidFill>
                  <a:srgbClr val="000000"/>
                </a:solidFill>
                <a:effectLst/>
                <a:latin typeface="Calibri" panose="020F0502020204030204" pitchFamily="34" charset="0"/>
                <a:ea typeface="'calibri',sans-serif"/>
                <a:cs typeface="Times New Roman" panose="02020603050405020304" pitchFamily="18" charset="0"/>
              </a:rPr>
              <a:t>Once the batter-runner reaches first base (colored), the runner shall use the white base. </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54483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A9221-8ACC-97DB-5C8A-2BB9CFBA6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51D3F-14A6-99A6-22CB-41410A77E631}"/>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1-2-9, 2-5-1h, 2-16-1h, 8-2-1,</a:t>
            </a:r>
            <a:br>
              <a:rPr lang="en-US" dirty="0"/>
            </a:br>
            <a:r>
              <a:rPr lang="en-US" dirty="0"/>
              <a:t>8-2-2a(1-7), 8-2-7</a:t>
            </a:r>
          </a:p>
        </p:txBody>
      </p:sp>
      <p:sp>
        <p:nvSpPr>
          <p:cNvPr id="3" name="Content Placeholder 2">
            <a:extLst>
              <a:ext uri="{FF2B5EF4-FFF2-40B4-BE49-F238E27FC236}">
                <a16:creationId xmlns:a16="http://schemas.microsoft.com/office/drawing/2014/main" id="{B05C8A25-25C8-D264-27AF-81426C6BA228}"/>
              </a:ext>
            </a:extLst>
          </p:cNvPr>
          <p:cNvSpPr>
            <a:spLocks noGrp="1"/>
          </p:cNvSpPr>
          <p:nvPr>
            <p:ph idx="1"/>
          </p:nvPr>
        </p:nvSpPr>
        <p:spPr>
          <a:xfrm>
            <a:off x="838201" y="2640624"/>
            <a:ext cx="6028592" cy="3346938"/>
          </a:xfrm>
        </p:spPr>
        <p:txBody>
          <a:bodyPr>
            <a:normAutofit/>
          </a:bodyPr>
          <a:lstStyle/>
          <a:p>
            <a:r>
              <a:rPr lang="en-US" sz="2400" dirty="0">
                <a:solidFill>
                  <a:schemeClr val="tx1"/>
                </a:solidFill>
              </a:rPr>
              <a:t>On extra-base hits or other balls hit to the outfield when there is no chance for a play to be made at the double first base, the batter-runner may touch either portion of the base.</a:t>
            </a:r>
          </a:p>
          <a:p>
            <a:r>
              <a:rPr lang="en-US" sz="2400" dirty="0">
                <a:solidFill>
                  <a:schemeClr val="tx1"/>
                </a:solidFill>
              </a:rPr>
              <a:t>Once a batter reaches first base safely, the colored portion of the base essentially disappears, and all legal touches of first base require the use of the white portion</a:t>
            </a:r>
            <a:r>
              <a:rPr lang="en-US" sz="2400" dirty="0"/>
              <a:t> </a:t>
            </a:r>
            <a:r>
              <a:rPr lang="en-US" sz="2400" dirty="0">
                <a:solidFill>
                  <a:schemeClr val="tx1"/>
                </a:solidFill>
              </a:rPr>
              <a:t>of the base.</a:t>
            </a:r>
          </a:p>
        </p:txBody>
      </p:sp>
      <p:pic>
        <p:nvPicPr>
          <p:cNvPr id="6" name="Picture 5" descr="A map of a basketball game&#10;&#10;AI-generated content may be incorrect.">
            <a:extLst>
              <a:ext uri="{FF2B5EF4-FFF2-40B4-BE49-F238E27FC236}">
                <a16:creationId xmlns:a16="http://schemas.microsoft.com/office/drawing/2014/main" id="{31CE4FA3-2BA5-B77B-477D-43EB93D5E456}"/>
              </a:ext>
            </a:extLst>
          </p:cNvPr>
          <p:cNvPicPr>
            <a:picLocks noChangeAspect="1"/>
          </p:cNvPicPr>
          <p:nvPr/>
        </p:nvPicPr>
        <p:blipFill>
          <a:blip r:embed="rId3"/>
          <a:stretch>
            <a:fillRect/>
          </a:stretch>
        </p:blipFill>
        <p:spPr>
          <a:xfrm>
            <a:off x="7447086" y="1923545"/>
            <a:ext cx="4487006" cy="4064017"/>
          </a:xfrm>
          <a:prstGeom prst="rect">
            <a:avLst/>
          </a:prstGeom>
        </p:spPr>
      </p:pic>
    </p:spTree>
    <p:extLst>
      <p:ext uri="{BB962C8B-B14F-4D97-AF65-F5344CB8AC3E}">
        <p14:creationId xmlns:p14="http://schemas.microsoft.com/office/powerpoint/2010/main" val="792852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9EA6D-68C1-6860-DBAE-2EDCF75D6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50558-5652-F38D-74EC-58E929B4E510}"/>
              </a:ext>
            </a:extLst>
          </p:cNvPr>
          <p:cNvSpPr>
            <a:spLocks noGrp="1"/>
          </p:cNvSpPr>
          <p:nvPr>
            <p:ph type="title"/>
          </p:nvPr>
        </p:nvSpPr>
        <p:spPr/>
        <p:txBody>
          <a:bodyPr>
            <a:normAutofit fontScale="90000"/>
          </a:bodyPr>
          <a:lstStyle/>
          <a:p>
            <a:br>
              <a:rPr lang="en-US" dirty="0"/>
            </a:br>
            <a:br>
              <a:rPr lang="en-US" dirty="0"/>
            </a:br>
            <a:r>
              <a:rPr lang="en-US" sz="4000" dirty="0"/>
              <a:t>DOUBLE FIRST BASE </a:t>
            </a:r>
            <a:br>
              <a:rPr lang="en-US" sz="4000" dirty="0"/>
            </a:b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1-2-9, 2-5-1h, 2-16-1h, 8-2-1,</a:t>
            </a:r>
            <a:b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b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8-2-2a(1-7), 8-2-7</a:t>
            </a:r>
            <a:b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br>
            <a:endParaRPr lang="en-US" sz="4000" dirty="0"/>
          </a:p>
        </p:txBody>
      </p:sp>
      <p:sp>
        <p:nvSpPr>
          <p:cNvPr id="3" name="Content Placeholder 2">
            <a:extLst>
              <a:ext uri="{FF2B5EF4-FFF2-40B4-BE49-F238E27FC236}">
                <a16:creationId xmlns:a16="http://schemas.microsoft.com/office/drawing/2014/main" id="{586645A7-10A8-34B9-4234-E3BD0CA6AF82}"/>
              </a:ext>
            </a:extLst>
          </p:cNvPr>
          <p:cNvSpPr>
            <a:spLocks noGrp="1"/>
          </p:cNvSpPr>
          <p:nvPr>
            <p:ph idx="1"/>
          </p:nvPr>
        </p:nvSpPr>
        <p:spPr/>
        <p:txBody>
          <a:bodyPr>
            <a:normAutofit/>
          </a:bodyPr>
          <a:lstStyle/>
          <a:p>
            <a:pPr marL="0" indent="0">
              <a:buNone/>
            </a:pPr>
            <a:endParaRPr lang="en-US" sz="4000" b="1" dirty="0">
              <a:solidFill>
                <a:schemeClr val="tx1"/>
              </a:solidFill>
            </a:endParaRPr>
          </a:p>
          <a:p>
            <a:pPr marL="0" indent="0">
              <a:buNone/>
            </a:pPr>
            <a:r>
              <a:rPr lang="en-US" sz="4000" b="1" dirty="0">
                <a:solidFill>
                  <a:schemeClr val="tx1"/>
                </a:solidFill>
              </a:rPr>
              <a:t>Rationale: </a:t>
            </a:r>
            <a:r>
              <a:rPr lang="en-US" sz="4000" dirty="0">
                <a:solidFill>
                  <a:schemeClr val="tx1"/>
                </a:solidFill>
              </a:rPr>
              <a:t>Risk minimization. </a:t>
            </a:r>
          </a:p>
        </p:txBody>
      </p:sp>
    </p:spTree>
    <p:extLst>
      <p:ext uri="{BB962C8B-B14F-4D97-AF65-F5344CB8AC3E}">
        <p14:creationId xmlns:p14="http://schemas.microsoft.com/office/powerpoint/2010/main" val="2641082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solidFill>
                  <a:schemeClr val="tx1"/>
                </a:solidFill>
              </a:rPr>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solidFill>
                  <a:schemeClr val="tx1"/>
                </a:solidFill>
              </a:rPr>
            </a:br>
            <a:r>
              <a:rPr lang="en-US" altLang="en-US" dirty="0">
                <a:solidFill>
                  <a:schemeClr val="tx1"/>
                </a:solidFill>
              </a:rPr>
              <a:t>by the Rules Review Committee.</a:t>
            </a:r>
          </a:p>
        </p:txBody>
      </p:sp>
      <p:grpSp>
        <p:nvGrpSpPr>
          <p:cNvPr id="30" name="Group 29">
            <a:extLst>
              <a:ext uri="{FF2B5EF4-FFF2-40B4-BE49-F238E27FC236}">
                <a16:creationId xmlns:a16="http://schemas.microsoft.com/office/drawing/2014/main" id="{EE0098B1-2059-1FD5-2887-7EAF2F795045}"/>
              </a:ext>
            </a:extLst>
          </p:cNvPr>
          <p:cNvGrpSpPr/>
          <p:nvPr/>
        </p:nvGrpSpPr>
        <p:grpSpPr>
          <a:xfrm>
            <a:off x="1180654" y="4121083"/>
            <a:ext cx="10026650" cy="1886826"/>
            <a:chOff x="673874" y="3915883"/>
            <a:chExt cx="10448482" cy="1966206"/>
          </a:xfrm>
        </p:grpSpPr>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673874" y="5240639"/>
              <a:ext cx="105568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155970" y="5240639"/>
              <a:ext cx="1067115"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345040" y="5239051"/>
              <a:ext cx="103663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1736092" y="5239051"/>
              <a:ext cx="1172817"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2847871" y="5229526"/>
              <a:ext cx="13081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652957" y="5240638"/>
              <a:ext cx="1049338"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058675" y="5240638"/>
              <a:ext cx="1063681"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804881" y="5220001"/>
              <a:ext cx="1158874"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a:blip r:embed="rId3">
              <a:extLst>
                <a:ext uri="{28A0092B-C50C-407E-A947-70E740481C1C}">
                  <a14:useLocalDpi xmlns:a14="http://schemas.microsoft.com/office/drawing/2010/main" val="0"/>
                </a:ext>
              </a:extLst>
            </a:blip>
            <a:srcRect l="25872" t="8669" r="23444" b="39903"/>
            <a:stretch/>
          </p:blipFill>
          <p:spPr>
            <a:xfrm>
              <a:off x="1821964" y="3926449"/>
              <a:ext cx="1051560" cy="1234440"/>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a:blip r:embed="rId4">
              <a:extLst>
                <a:ext uri="{28A0092B-C50C-407E-A947-70E740481C1C}">
                  <a14:useLocalDpi xmlns:a14="http://schemas.microsoft.com/office/drawing/2010/main" val="0"/>
                </a:ext>
              </a:extLst>
            </a:blip>
            <a:srcRect l="24852" t="11588" r="21318" b="37362"/>
            <a:stretch/>
          </p:blipFill>
          <p:spPr>
            <a:xfrm>
              <a:off x="2988540" y="3924976"/>
              <a:ext cx="1054004" cy="1235075"/>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a:blip r:embed="rId5">
              <a:extLst>
                <a:ext uri="{28A0092B-C50C-407E-A947-70E740481C1C}">
                  <a14:useLocalDpi xmlns:a14="http://schemas.microsoft.com/office/drawing/2010/main" val="0"/>
                </a:ext>
              </a:extLst>
            </a:blip>
            <a:srcRect l="22879" t="10652" r="28205" b="39048"/>
            <a:stretch/>
          </p:blipFill>
          <p:spPr>
            <a:xfrm>
              <a:off x="4155970" y="3926448"/>
              <a:ext cx="1055689" cy="1233603"/>
            </a:xfrm>
            <a:prstGeom prst="rect">
              <a:avLst/>
            </a:prstGeom>
            <a:ln w="6350">
              <a:solidFill>
                <a:schemeClr val="tx1"/>
              </a:solidFill>
            </a:ln>
          </p:spPr>
        </p:pic>
        <p:pic>
          <p:nvPicPr>
            <p:cNvPr id="23" name="Picture 22" descr="A person wearing a suit and tie&#10;&#10;Description automatically generated with medium confidence">
              <a:extLst>
                <a:ext uri="{FF2B5EF4-FFF2-40B4-BE49-F238E27FC236}">
                  <a16:creationId xmlns:a16="http://schemas.microsoft.com/office/drawing/2014/main" id="{77F38DCE-1126-8051-7C33-B85F512B3709}"/>
                </a:ext>
              </a:extLst>
            </p:cNvPr>
            <p:cNvPicPr>
              <a:picLocks noChangeAspect="1"/>
            </p:cNvPicPr>
            <p:nvPr/>
          </p:nvPicPr>
          <p:blipFill rotWithShape="1">
            <a:blip r:embed="rId6">
              <a:extLst>
                <a:ext uri="{28A0092B-C50C-407E-A947-70E740481C1C}">
                  <a14:useLocalDpi xmlns:a14="http://schemas.microsoft.com/office/drawing/2010/main" val="0"/>
                </a:ext>
              </a:extLst>
            </a:blip>
            <a:srcRect l="25677" t="10947" r="30843" b="40369"/>
            <a:stretch/>
          </p:blipFill>
          <p:spPr>
            <a:xfrm>
              <a:off x="5322727" y="3917355"/>
              <a:ext cx="1054004" cy="1233603"/>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a:blip r:embed="rId7">
              <a:extLst>
                <a:ext uri="{28A0092B-C50C-407E-A947-70E740481C1C}">
                  <a14:useLocalDpi xmlns:a14="http://schemas.microsoft.com/office/drawing/2010/main" val="0"/>
                </a:ext>
              </a:extLst>
            </a:blip>
            <a:srcRect l="20826" t="10044" r="30314" b="39342"/>
            <a:stretch/>
          </p:blipFill>
          <p:spPr>
            <a:xfrm>
              <a:off x="7654630" y="3915883"/>
              <a:ext cx="1054004" cy="1235076"/>
            </a:xfrm>
            <a:prstGeom prst="rect">
              <a:avLst/>
            </a:prstGeom>
            <a:ln w="6350">
              <a:solidFill>
                <a:schemeClr val="tx1"/>
              </a:solidFill>
            </a:ln>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a:blip r:embed="rId8">
              <a:extLst>
                <a:ext uri="{28A0092B-C50C-407E-A947-70E740481C1C}">
                  <a14:useLocalDpi xmlns:a14="http://schemas.microsoft.com/office/drawing/2010/main" val="0"/>
                </a:ext>
              </a:extLst>
            </a:blip>
            <a:srcRect l="15732" t="6231" r="25006" b="33006"/>
            <a:stretch/>
          </p:blipFill>
          <p:spPr>
            <a:xfrm>
              <a:off x="8856653" y="3924976"/>
              <a:ext cx="1054004" cy="1235075"/>
            </a:xfrm>
            <a:prstGeom prst="rect">
              <a:avLst/>
            </a:prstGeom>
            <a:ln w="6350">
              <a:solidFill>
                <a:schemeClr val="tx1"/>
              </a:solidFill>
            </a:ln>
          </p:spPr>
        </p:pic>
        <p:pic>
          <p:nvPicPr>
            <p:cNvPr id="26" name="Picture 25">
              <a:extLst>
                <a:ext uri="{FF2B5EF4-FFF2-40B4-BE49-F238E27FC236}">
                  <a16:creationId xmlns:a16="http://schemas.microsoft.com/office/drawing/2014/main" id="{D0864762-A3C5-18AC-9237-7F59F3E54702}"/>
                </a:ext>
              </a:extLst>
            </p:cNvPr>
            <p:cNvPicPr>
              <a:picLocks noChangeAspect="1"/>
            </p:cNvPicPr>
            <p:nvPr/>
          </p:nvPicPr>
          <p:blipFill>
            <a:blip r:embed="rId9">
              <a:extLst>
                <a:ext uri="{28A0092B-C50C-407E-A947-70E740481C1C}">
                  <a14:useLocalDpi xmlns:a14="http://schemas.microsoft.com/office/drawing/2010/main" val="0"/>
                </a:ext>
              </a:extLst>
            </a:blip>
            <a:srcRect l="24158" t="12064" r="27226" b="35227"/>
            <a:stretch/>
          </p:blipFill>
          <p:spPr>
            <a:xfrm>
              <a:off x="10058676" y="3915884"/>
              <a:ext cx="1054004" cy="1235075"/>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a:blip r:embed="rId10">
              <a:extLst>
                <a:ext uri="{28A0092B-C50C-407E-A947-70E740481C1C}">
                  <a14:useLocalDpi xmlns:a14="http://schemas.microsoft.com/office/drawing/2010/main" val="0"/>
                </a:ext>
              </a:extLst>
            </a:blip>
            <a:srcRect l="22164" t="9603" r="25485" b="35745"/>
            <a:stretch/>
          </p:blipFill>
          <p:spPr>
            <a:xfrm>
              <a:off x="673874" y="3926449"/>
              <a:ext cx="1051560" cy="1233602"/>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432332" y="5240639"/>
              <a:ext cx="1158447"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1">
              <a:extLst>
                <a:ext uri="{28A0092B-C50C-407E-A947-70E740481C1C}">
                  <a14:useLocalDpi xmlns:a14="http://schemas.microsoft.com/office/drawing/2010/main" val="0"/>
                </a:ext>
              </a:extLst>
            </a:blip>
            <a:srcRect l="5763" t="6046" r="2830" b="-1"/>
            <a:stretch/>
          </p:blipFill>
          <p:spPr>
            <a:xfrm>
              <a:off x="6487842" y="3915884"/>
              <a:ext cx="1054004" cy="1235075"/>
            </a:xfrm>
            <a:prstGeom prst="rect">
              <a:avLst/>
            </a:prstGeom>
            <a:ln w="6350">
              <a:solidFill>
                <a:schemeClr val="tx1"/>
              </a:solidFill>
            </a:ln>
          </p:spPr>
        </p:pic>
      </p:grpSp>
    </p:spTree>
    <p:extLst>
      <p:ext uri="{BB962C8B-B14F-4D97-AF65-F5344CB8AC3E}">
        <p14:creationId xmlns:p14="http://schemas.microsoft.com/office/powerpoint/2010/main" val="1314233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1E3290-D403-A4D1-8B01-5E4ABACF7590}"/>
              </a:ext>
            </a:extLst>
          </p:cNvPr>
          <p:cNvSpPr>
            <a:spLocks noGrp="1"/>
          </p:cNvSpPr>
          <p:nvPr>
            <p:ph type="title"/>
          </p:nvPr>
        </p:nvSpPr>
        <p:spPr>
          <a:xfrm>
            <a:off x="838200" y="365125"/>
            <a:ext cx="8491151" cy="1325563"/>
          </a:xfrm>
        </p:spPr>
        <p:txBody>
          <a:bodyPr/>
          <a:lstStyle/>
          <a:p>
            <a:r>
              <a:rPr lang="en-US" dirty="0"/>
              <a:t>UNIFORMS</a:t>
            </a:r>
            <a:br>
              <a:rPr lang="en-US" dirty="0"/>
            </a:br>
            <a:r>
              <a:rPr lang="en-US" dirty="0"/>
              <a:t>1-4-4</a:t>
            </a:r>
          </a:p>
        </p:txBody>
      </p:sp>
      <p:sp>
        <p:nvSpPr>
          <p:cNvPr id="5" name="Content Placeholder 2">
            <a:extLst>
              <a:ext uri="{FF2B5EF4-FFF2-40B4-BE49-F238E27FC236}">
                <a16:creationId xmlns:a16="http://schemas.microsoft.com/office/drawing/2014/main" id="{800DCB97-C654-41A4-76CC-89867EFF4763}"/>
              </a:ext>
            </a:extLst>
          </p:cNvPr>
          <p:cNvSpPr>
            <a:spLocks noGrp="1"/>
          </p:cNvSpPr>
          <p:nvPr>
            <p:ph idx="1"/>
          </p:nvPr>
        </p:nvSpPr>
        <p:spPr>
          <a:xfrm>
            <a:off x="926172" y="1983887"/>
            <a:ext cx="6512120" cy="2605698"/>
          </a:xfrm>
        </p:spPr>
        <p:txBody>
          <a:bodyPr>
            <a:normAutofit/>
          </a:bodyPr>
          <a:lstStyle/>
          <a:p>
            <a:pPr marL="0" indent="0">
              <a:buNone/>
            </a:pPr>
            <a:endParaRPr lang="en-US" dirty="0"/>
          </a:p>
        </p:txBody>
      </p:sp>
      <p:pic>
        <p:nvPicPr>
          <p:cNvPr id="3" name="Picture 2" descr="A baseball player in uniform&#10;&#10;AI-generated content may be incorrect.">
            <a:extLst>
              <a:ext uri="{FF2B5EF4-FFF2-40B4-BE49-F238E27FC236}">
                <a16:creationId xmlns:a16="http://schemas.microsoft.com/office/drawing/2014/main" id="{CB277571-0EC4-845D-171E-3FBCEB467DF0}"/>
              </a:ext>
            </a:extLst>
          </p:cNvPr>
          <p:cNvPicPr>
            <a:picLocks noChangeAspect="1"/>
          </p:cNvPicPr>
          <p:nvPr/>
        </p:nvPicPr>
        <p:blipFill>
          <a:blip r:embed="rId2"/>
          <a:stretch>
            <a:fillRect/>
          </a:stretch>
        </p:blipFill>
        <p:spPr>
          <a:xfrm>
            <a:off x="3784796" y="1619190"/>
            <a:ext cx="3030766" cy="4357229"/>
          </a:xfrm>
          <a:prstGeom prst="rect">
            <a:avLst/>
          </a:prstGeom>
        </p:spPr>
      </p:pic>
    </p:spTree>
    <p:extLst>
      <p:ext uri="{BB962C8B-B14F-4D97-AF65-F5344CB8AC3E}">
        <p14:creationId xmlns:p14="http://schemas.microsoft.com/office/powerpoint/2010/main" val="1091791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1A4F-9598-3750-6DF4-4A9E19B9450A}"/>
              </a:ext>
            </a:extLst>
          </p:cNvPr>
          <p:cNvSpPr>
            <a:spLocks noGrp="1"/>
          </p:cNvSpPr>
          <p:nvPr>
            <p:ph type="title"/>
          </p:nvPr>
        </p:nvSpPr>
        <p:spPr/>
        <p:txBody>
          <a:bodyPr/>
          <a:lstStyle/>
          <a:p>
            <a:r>
              <a:rPr lang="en-US" dirty="0"/>
              <a:t>Rule 1-4-4</a:t>
            </a:r>
          </a:p>
        </p:txBody>
      </p:sp>
      <p:sp>
        <p:nvSpPr>
          <p:cNvPr id="3" name="Content Placeholder 2">
            <a:extLst>
              <a:ext uri="{FF2B5EF4-FFF2-40B4-BE49-F238E27FC236}">
                <a16:creationId xmlns:a16="http://schemas.microsoft.com/office/drawing/2014/main" id="{79E0069C-07BA-11DE-D25E-835C38800E95}"/>
              </a:ext>
            </a:extLst>
          </p:cNvPr>
          <p:cNvSpPr>
            <a:spLocks noGrp="1"/>
          </p:cNvSpPr>
          <p:nvPr>
            <p:ph idx="1"/>
          </p:nvPr>
        </p:nvSpPr>
        <p:spPr/>
        <p:txBody>
          <a:bodyPr/>
          <a:lstStyle/>
          <a:p>
            <a:pPr marL="0" marR="0" indent="0">
              <a:spcBef>
                <a:spcPts val="995"/>
              </a:spcBef>
              <a:spcAft>
                <a:spcPts val="995"/>
              </a:spcAft>
              <a:buNone/>
            </a:pPr>
            <a:r>
              <a:rPr lang="en-US" b="1" dirty="0">
                <a:solidFill>
                  <a:schemeClr val="tx1"/>
                </a:solidFill>
              </a:rPr>
              <a:t>ART. 4 . . . </a:t>
            </a:r>
            <a:r>
              <a:rPr lang="en-US" dirty="0">
                <a:solidFill>
                  <a:schemeClr val="tx1"/>
                </a:solidFill>
              </a:rPr>
              <a:t>The school's official uniform… (The same restriction shall apply to either the manufacturer's logo/trademark or reference.) </a:t>
            </a:r>
            <a:r>
              <a:rPr lang="en-US" u="sng" dirty="0">
                <a:solidFill>
                  <a:schemeClr val="tx1"/>
                </a:solidFill>
              </a:rPr>
              <a:t>Effective, January 1, 2027, The</a:t>
            </a:r>
            <a:r>
              <a:rPr lang="en-US" dirty="0">
                <a:solidFill>
                  <a:schemeClr val="tx1"/>
                </a:solidFill>
              </a:rPr>
              <a:t> </a:t>
            </a:r>
            <a:r>
              <a:rPr lang="en-US" u="sng" dirty="0">
                <a:solidFill>
                  <a:schemeClr val="tx1"/>
                </a:solidFill>
              </a:rPr>
              <a:t>school's name, school nickname, school logo, school mascot, and/or the player's name are permitted on the </a:t>
            </a:r>
            <a:r>
              <a:rPr lang="en-US" sz="2800" u="sng" dirty="0">
                <a:solidFill>
                  <a:schemeClr val="tx1"/>
                </a:solidFill>
                <a:effectLst/>
                <a:latin typeface="Calibri" panose="020F0502020204030204" pitchFamily="34" charset="0"/>
                <a:ea typeface="Arial" panose="020B0604020202020204" pitchFamily="34" charset="0"/>
                <a:cs typeface="Times New Roman" panose="02020603050405020304" pitchFamily="18" charset="0"/>
              </a:rPr>
              <a:t>uniform top and/or pants.</a:t>
            </a:r>
            <a:r>
              <a:rPr lang="en-US" sz="2800" dirty="0">
                <a:solidFill>
                  <a:schemeClr val="tx1"/>
                </a:solidFill>
                <a:effectLst/>
                <a:latin typeface="Calibri" panose="020F0502020204030204" pitchFamily="34" charset="0"/>
                <a:ea typeface="Arial" panose="020B0604020202020204" pitchFamily="34" charset="0"/>
                <a:cs typeface="Times New Roman" panose="02020603050405020304" pitchFamily="18" charset="0"/>
              </a:rPr>
              <a:t> One American flag 2 inches x 3 inches may be worn or occupy space on each item of uniform apparel. </a:t>
            </a:r>
            <a:endParaRPr lang="en-US" sz="28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a:buNone/>
            </a:pPr>
            <a:r>
              <a:rPr lang="en-US" sz="2800" b="1"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Rationale:</a:t>
            </a:r>
            <a:r>
              <a:rPr lang="en-US" sz="2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spcBef>
                <a:spcPts val="995"/>
              </a:spcBef>
              <a:spcAft>
                <a:spcPts val="995"/>
              </a:spcAft>
              <a:buNone/>
            </a:pPr>
            <a:r>
              <a:rPr lang="en-US" sz="2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This is a universal rule adaptation by every NFHS Rules Committee to be uniformed for every NFHS rule publication.</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92382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C8AC63-36D1-E82B-1F7F-283CBE42FC97}"/>
              </a:ext>
            </a:extLst>
          </p:cNvPr>
          <p:cNvSpPr>
            <a:spLocks noGrp="1"/>
          </p:cNvSpPr>
          <p:nvPr>
            <p:ph type="title"/>
          </p:nvPr>
        </p:nvSpPr>
        <p:spPr>
          <a:xfrm>
            <a:off x="838200" y="365125"/>
            <a:ext cx="8491151" cy="1325563"/>
          </a:xfrm>
        </p:spPr>
        <p:txBody>
          <a:bodyPr/>
          <a:lstStyle/>
          <a:p>
            <a:r>
              <a:rPr lang="en-US" dirty="0"/>
              <a:t>PLAYER EQUIPMENT</a:t>
            </a:r>
            <a:br>
              <a:rPr lang="en-US" dirty="0"/>
            </a:br>
            <a:r>
              <a:rPr lang="en-US" dirty="0"/>
              <a:t>Rule 1-6-3</a:t>
            </a:r>
          </a:p>
        </p:txBody>
      </p:sp>
      <p:sp>
        <p:nvSpPr>
          <p:cNvPr id="5" name="Content Placeholder 2">
            <a:extLst>
              <a:ext uri="{FF2B5EF4-FFF2-40B4-BE49-F238E27FC236}">
                <a16:creationId xmlns:a16="http://schemas.microsoft.com/office/drawing/2014/main" id="{F9E16864-1CEE-5994-CDBA-55377531FC9B}"/>
              </a:ext>
            </a:extLst>
          </p:cNvPr>
          <p:cNvSpPr>
            <a:spLocks noGrp="1"/>
          </p:cNvSpPr>
          <p:nvPr>
            <p:ph idx="1"/>
          </p:nvPr>
        </p:nvSpPr>
        <p:spPr>
          <a:xfrm>
            <a:off x="838200" y="2141537"/>
            <a:ext cx="5048670" cy="2579932"/>
          </a:xfrm>
        </p:spPr>
        <p:txBody>
          <a:bodyPr>
            <a:normAutofit/>
          </a:bodyPr>
          <a:lstStyle/>
          <a:p>
            <a:pPr marL="0" indent="0">
              <a:buNone/>
            </a:pPr>
            <a:endParaRPr lang="en-US" dirty="0"/>
          </a:p>
        </p:txBody>
      </p:sp>
      <p:pic>
        <p:nvPicPr>
          <p:cNvPr id="3" name="Picture 2" descr="A black shirt with white lines&#10;&#10;AI-generated content may be incorrect.">
            <a:extLst>
              <a:ext uri="{FF2B5EF4-FFF2-40B4-BE49-F238E27FC236}">
                <a16:creationId xmlns:a16="http://schemas.microsoft.com/office/drawing/2014/main" id="{3A9B4B50-4316-700F-99BD-07AB24D1185C}"/>
              </a:ext>
            </a:extLst>
          </p:cNvPr>
          <p:cNvPicPr>
            <a:picLocks noChangeAspect="1"/>
          </p:cNvPicPr>
          <p:nvPr/>
        </p:nvPicPr>
        <p:blipFill>
          <a:blip r:embed="rId2"/>
          <a:stretch>
            <a:fillRect/>
          </a:stretch>
        </p:blipFill>
        <p:spPr>
          <a:xfrm>
            <a:off x="4046563" y="1433497"/>
            <a:ext cx="3024220" cy="4351338"/>
          </a:xfrm>
          <a:prstGeom prst="rect">
            <a:avLst/>
          </a:prstGeom>
        </p:spPr>
      </p:pic>
    </p:spTree>
    <p:extLst>
      <p:ext uri="{BB962C8B-B14F-4D97-AF65-F5344CB8AC3E}">
        <p14:creationId xmlns:p14="http://schemas.microsoft.com/office/powerpoint/2010/main" val="1467517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F00C-D746-4799-0478-1813A306DD7C}"/>
              </a:ext>
            </a:extLst>
          </p:cNvPr>
          <p:cNvSpPr>
            <a:spLocks noGrp="1"/>
          </p:cNvSpPr>
          <p:nvPr>
            <p:ph type="title"/>
          </p:nvPr>
        </p:nvSpPr>
        <p:spPr/>
        <p:txBody>
          <a:bodyPr/>
          <a:lstStyle/>
          <a:p>
            <a:r>
              <a:rPr lang="en-US" dirty="0"/>
              <a:t>Rule 1-6-3</a:t>
            </a:r>
          </a:p>
        </p:txBody>
      </p:sp>
      <p:sp>
        <p:nvSpPr>
          <p:cNvPr id="3" name="Content Placeholder 2">
            <a:extLst>
              <a:ext uri="{FF2B5EF4-FFF2-40B4-BE49-F238E27FC236}">
                <a16:creationId xmlns:a16="http://schemas.microsoft.com/office/drawing/2014/main" id="{2551B1B5-681F-C7DB-6A54-8C4EA9C09947}"/>
              </a:ext>
            </a:extLst>
          </p:cNvPr>
          <p:cNvSpPr>
            <a:spLocks noGrp="1"/>
          </p:cNvSpPr>
          <p:nvPr>
            <p:ph idx="1"/>
          </p:nvPr>
        </p:nvSpPr>
        <p:spPr/>
        <p:txBody>
          <a:bodyPr/>
          <a:lstStyle/>
          <a:p>
            <a:pPr marL="0" indent="0">
              <a:buNone/>
            </a:pPr>
            <a:r>
              <a:rPr lang="en-US" dirty="0">
                <a:solidFill>
                  <a:schemeClr val="tx1"/>
                </a:solidFill>
                <a:ea typeface="Calibri" panose="020F0502020204030204" pitchFamily="34" charset="0"/>
              </a:rPr>
              <a:t>Articles 1 and 2 remain the same.</a:t>
            </a:r>
          </a:p>
          <a:p>
            <a:pPr marL="0" indent="0">
              <a:buNone/>
            </a:pPr>
            <a:r>
              <a:rPr lang="en-US" b="1" dirty="0">
                <a:solidFill>
                  <a:schemeClr val="tx1"/>
                </a:solidFill>
                <a:ea typeface="Calibri" panose="020F0502020204030204" pitchFamily="34" charset="0"/>
              </a:rPr>
              <a:t>ART. 3 . . . </a:t>
            </a:r>
            <a:r>
              <a:rPr lang="en-US" u="sng" dirty="0">
                <a:solidFill>
                  <a:schemeClr val="tx1"/>
                </a:solidFill>
                <a:ea typeface="Calibri" panose="020F0502020204030204" pitchFamily="34" charset="0"/>
              </a:rPr>
              <a:t>No player shall wear any audio (microphone) or video (camera) device during the game.</a:t>
            </a:r>
          </a:p>
          <a:p>
            <a:pPr marL="0" indent="0">
              <a:buNone/>
            </a:pPr>
            <a:endParaRPr lang="en-US" u="sng" dirty="0">
              <a:solidFill>
                <a:schemeClr val="tx1"/>
              </a:solidFill>
              <a:ea typeface="Calibri" panose="020F0502020204030204" pitchFamily="34" charset="0"/>
            </a:endParaRPr>
          </a:p>
          <a:p>
            <a:pPr marL="0" indent="0">
              <a:buNone/>
            </a:pPr>
            <a:endParaRPr lang="en-US" dirty="0">
              <a:solidFill>
                <a:schemeClr val="tx1"/>
              </a:solidFill>
              <a:ea typeface="Calibri" panose="020F0502020204030204" pitchFamily="34" charset="0"/>
            </a:endParaRPr>
          </a:p>
          <a:p>
            <a:pPr marL="0" marR="0" indent="0">
              <a:spcBef>
                <a:spcPts val="995"/>
              </a:spcBef>
              <a:spcAft>
                <a:spcPts val="995"/>
              </a:spcAft>
              <a:buNone/>
            </a:pPr>
            <a:r>
              <a:rPr lang="en-US" sz="2800" b="1" kern="100" dirty="0">
                <a:solidFill>
                  <a:schemeClr val="tx1"/>
                </a:solidFill>
                <a:effectLst/>
                <a:ea typeface="Calibri" panose="020F0502020204030204" pitchFamily="34" charset="0"/>
              </a:rPr>
              <a:t>Rationale: </a:t>
            </a:r>
            <a:r>
              <a:rPr lang="en-US" sz="2800" kern="100" dirty="0">
                <a:solidFill>
                  <a:schemeClr val="tx1"/>
                </a:solidFill>
                <a:effectLst/>
                <a:ea typeface="Calibri" panose="020F0502020204030204" pitchFamily="34" charset="0"/>
              </a:rPr>
              <a:t>No player participating in the game will be allowed to wear any type of audio or video device to record or transmit audio or video. </a:t>
            </a:r>
            <a:r>
              <a:rPr lang="en-US" sz="2800" dirty="0">
                <a:solidFill>
                  <a:schemeClr val="tx1"/>
                </a:solidFill>
                <a:effectLst/>
                <a:ea typeface="Calibri" panose="020F0502020204030204" pitchFamily="34" charset="0"/>
              </a:rPr>
              <a:t>This is a universal rule adaptation by every NFHS Rules Committee to be uniformed for every NFHS rule publication.</a:t>
            </a:r>
          </a:p>
          <a:p>
            <a:endParaRPr lang="en-US" dirty="0"/>
          </a:p>
        </p:txBody>
      </p:sp>
    </p:spTree>
    <p:extLst>
      <p:ext uri="{BB962C8B-B14F-4D97-AF65-F5344CB8AC3E}">
        <p14:creationId xmlns:p14="http://schemas.microsoft.com/office/powerpoint/2010/main" val="3493027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6C5659-B020-904A-A0AC-BF98D18C3AC2}"/>
              </a:ext>
            </a:extLst>
          </p:cNvPr>
          <p:cNvSpPr>
            <a:spLocks noGrp="1"/>
          </p:cNvSpPr>
          <p:nvPr>
            <p:ph type="title"/>
          </p:nvPr>
        </p:nvSpPr>
        <p:spPr>
          <a:xfrm>
            <a:off x="838200" y="365125"/>
            <a:ext cx="8491151" cy="1325563"/>
          </a:xfrm>
        </p:spPr>
        <p:txBody>
          <a:bodyPr/>
          <a:lstStyle/>
          <a:p>
            <a:r>
              <a:rPr lang="en-US" dirty="0"/>
              <a:t>MEETINGS</a:t>
            </a:r>
            <a:br>
              <a:rPr lang="en-US" dirty="0"/>
            </a:br>
            <a:r>
              <a:rPr lang="en-US" dirty="0"/>
              <a:t>Rule 2-10-3, 3-4-6</a:t>
            </a:r>
          </a:p>
        </p:txBody>
      </p:sp>
      <p:sp>
        <p:nvSpPr>
          <p:cNvPr id="5" name="Content Placeholder 2">
            <a:extLst>
              <a:ext uri="{FF2B5EF4-FFF2-40B4-BE49-F238E27FC236}">
                <a16:creationId xmlns:a16="http://schemas.microsoft.com/office/drawing/2014/main" id="{402BF461-3CB7-B6D1-AA5B-8953FC4C64B1}"/>
              </a:ext>
            </a:extLst>
          </p:cNvPr>
          <p:cNvSpPr>
            <a:spLocks noGrp="1"/>
          </p:cNvSpPr>
          <p:nvPr>
            <p:ph idx="1"/>
          </p:nvPr>
        </p:nvSpPr>
        <p:spPr>
          <a:xfrm>
            <a:off x="970134" y="2141537"/>
            <a:ext cx="4410758" cy="3397617"/>
          </a:xfrm>
        </p:spPr>
        <p:txBody>
          <a:bodyPr>
            <a:normAutofit/>
          </a:bodyPr>
          <a:lstStyle/>
          <a:p>
            <a:pPr marL="0" indent="0">
              <a:buNone/>
            </a:pPr>
            <a:endParaRPr lang="en-US" dirty="0"/>
          </a:p>
        </p:txBody>
      </p:sp>
      <p:pic>
        <p:nvPicPr>
          <p:cNvPr id="3" name="Picture 2" descr="A group of baseball players on a baseball field&#10;&#10;AI-generated content may be incorrect.">
            <a:extLst>
              <a:ext uri="{FF2B5EF4-FFF2-40B4-BE49-F238E27FC236}">
                <a16:creationId xmlns:a16="http://schemas.microsoft.com/office/drawing/2014/main" id="{1A76FD3E-78BD-5A7F-B74F-58AC9C23BEB6}"/>
              </a:ext>
            </a:extLst>
          </p:cNvPr>
          <p:cNvPicPr>
            <a:picLocks noChangeAspect="1"/>
          </p:cNvPicPr>
          <p:nvPr/>
        </p:nvPicPr>
        <p:blipFill>
          <a:blip r:embed="rId2"/>
          <a:stretch>
            <a:fillRect/>
          </a:stretch>
        </p:blipFill>
        <p:spPr>
          <a:xfrm>
            <a:off x="3736848" y="1652643"/>
            <a:ext cx="4073354" cy="4375404"/>
          </a:xfrm>
          <a:prstGeom prst="rect">
            <a:avLst/>
          </a:prstGeom>
        </p:spPr>
      </p:pic>
    </p:spTree>
    <p:extLst>
      <p:ext uri="{BB962C8B-B14F-4D97-AF65-F5344CB8AC3E}">
        <p14:creationId xmlns:p14="http://schemas.microsoft.com/office/powerpoint/2010/main" val="2513583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3A0B-0D73-0381-38D2-4CD3F24AB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4DCBF-2228-F9EA-169F-A921517CC74C}"/>
              </a:ext>
            </a:extLst>
          </p:cNvPr>
          <p:cNvSpPr>
            <a:spLocks noGrp="1"/>
          </p:cNvSpPr>
          <p:nvPr>
            <p:ph type="title"/>
          </p:nvPr>
        </p:nvSpPr>
        <p:spPr/>
        <p:txBody>
          <a:bodyPr/>
          <a:lstStyle/>
          <a:p>
            <a:r>
              <a:rPr lang="en-US" dirty="0"/>
              <a:t>Rule 2-10-3</a:t>
            </a:r>
          </a:p>
        </p:txBody>
      </p:sp>
      <p:sp>
        <p:nvSpPr>
          <p:cNvPr id="3" name="Content Placeholder 2">
            <a:extLst>
              <a:ext uri="{FF2B5EF4-FFF2-40B4-BE49-F238E27FC236}">
                <a16:creationId xmlns:a16="http://schemas.microsoft.com/office/drawing/2014/main" id="{48340068-0B27-1F03-486F-CCFE8785528F}"/>
              </a:ext>
            </a:extLst>
          </p:cNvPr>
          <p:cNvSpPr>
            <a:spLocks noGrp="1"/>
          </p:cNvSpPr>
          <p:nvPr>
            <p:ph idx="1"/>
          </p:nvPr>
        </p:nvSpPr>
        <p:spPr/>
        <p:txBody>
          <a:bodyPr/>
          <a:lstStyle/>
          <a:p>
            <a:pPr marL="0" marR="0" indent="0">
              <a:spcAft>
                <a:spcPts val="995"/>
              </a:spcAft>
              <a:buNone/>
            </a:pPr>
            <a:r>
              <a:rPr lang="en-US" sz="2800" b="1" dirty="0">
                <a:solidFill>
                  <a:srgbClr val="000000"/>
                </a:solidFill>
                <a:effectLst/>
                <a:latin typeface="Calibri" panose="020F0502020204030204" pitchFamily="34" charset="0"/>
                <a:ea typeface="'aptos',sans-serif"/>
                <a:cs typeface="Times New Roman" panose="02020603050405020304" pitchFamily="18" charset="0"/>
              </a:rPr>
              <a:t>ART. 3 . . .</a:t>
            </a:r>
            <a:r>
              <a:rPr lang="en-US" sz="2800" dirty="0">
                <a:solidFill>
                  <a:srgbClr val="000000"/>
                </a:solidFill>
                <a:effectLst/>
                <a:latin typeface="Calibri" panose="020F0502020204030204" pitchFamily="34" charset="0"/>
                <a:ea typeface="'aptos',sans-serif"/>
                <a:cs typeface="Times New Roman" panose="02020603050405020304" pitchFamily="18" charset="0"/>
              </a:rPr>
              <a:t>  </a:t>
            </a:r>
            <a:r>
              <a:rPr lang="en-US" sz="2800" u="sng" dirty="0">
                <a:solidFill>
                  <a:srgbClr val="000000"/>
                </a:solidFill>
                <a:effectLst/>
                <a:latin typeface="Calibri" panose="020F0502020204030204" pitchFamily="34" charset="0"/>
                <a:ea typeface="'aptos',sans-serif"/>
                <a:cs typeface="Times New Roman" panose="02020603050405020304" pitchFamily="18" charset="0"/>
              </a:rPr>
              <a:t>A player-to-player defensive meeting includes two or more players (3-4-6).  </a:t>
            </a:r>
          </a:p>
          <a:p>
            <a:pPr marL="0" marR="0" indent="0">
              <a:spcAft>
                <a:spcPts val="995"/>
              </a:spcAft>
              <a:buNone/>
            </a:pPr>
            <a:endParaRPr lang="en-US" u="sng" dirty="0">
              <a:solidFill>
                <a:srgbClr val="000000"/>
              </a:solidFill>
              <a:ea typeface="Times New Roman" panose="02020603050405020304" pitchFamily="18" charset="0"/>
              <a:cs typeface="Times New Roman" panose="02020603050405020304" pitchFamily="18" charset="0"/>
            </a:endParaRPr>
          </a:p>
          <a:p>
            <a:pPr marL="0" indent="0">
              <a:spcAft>
                <a:spcPts val="995"/>
              </a:spcAft>
              <a:buNone/>
            </a:pPr>
            <a:r>
              <a:rPr lang="en-US" b="1" dirty="0">
                <a:solidFill>
                  <a:srgbClr val="000000"/>
                </a:solidFill>
                <a:ea typeface="'aptos',sans-serif"/>
              </a:rPr>
              <a:t>Rationale: </a:t>
            </a:r>
            <a:r>
              <a:rPr lang="en-US" dirty="0">
                <a:solidFill>
                  <a:srgbClr val="000000"/>
                </a:solidFill>
                <a:ea typeface="'aptos',sans-serif"/>
              </a:rPr>
              <a:t>Definition for player-to-player meeting.</a:t>
            </a:r>
            <a:endParaRPr lang="en-US" dirty="0"/>
          </a:p>
          <a:p>
            <a:pPr marL="0" marR="0" indent="0">
              <a:spcAft>
                <a:spcPts val="995"/>
              </a:spcAft>
              <a:buNone/>
            </a:pP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55761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E8849B-833A-07D8-E89D-91B45EA9AAA8}"/>
              </a:ext>
            </a:extLst>
          </p:cNvPr>
          <p:cNvSpPr>
            <a:spLocks noGrp="1"/>
          </p:cNvSpPr>
          <p:nvPr>
            <p:ph type="title"/>
          </p:nvPr>
        </p:nvSpPr>
        <p:spPr>
          <a:xfrm>
            <a:off x="838200" y="365125"/>
            <a:ext cx="8491151" cy="1325563"/>
          </a:xfrm>
        </p:spPr>
        <p:txBody>
          <a:bodyPr/>
          <a:lstStyle/>
          <a:p>
            <a:r>
              <a:rPr lang="en-US" dirty="0"/>
              <a:t>MEETINGS</a:t>
            </a:r>
            <a:br>
              <a:rPr lang="en-US" dirty="0"/>
            </a:br>
            <a:r>
              <a:rPr lang="en-US" dirty="0"/>
              <a:t>Rule 3-4-6</a:t>
            </a:r>
          </a:p>
        </p:txBody>
      </p:sp>
      <p:sp>
        <p:nvSpPr>
          <p:cNvPr id="5" name="Content Placeholder 2">
            <a:extLst>
              <a:ext uri="{FF2B5EF4-FFF2-40B4-BE49-F238E27FC236}">
                <a16:creationId xmlns:a16="http://schemas.microsoft.com/office/drawing/2014/main" id="{7778587B-CDE8-B387-8A8D-38E27193FCE7}"/>
              </a:ext>
            </a:extLst>
          </p:cNvPr>
          <p:cNvSpPr>
            <a:spLocks noGrp="1"/>
          </p:cNvSpPr>
          <p:nvPr>
            <p:ph idx="1"/>
          </p:nvPr>
        </p:nvSpPr>
        <p:spPr>
          <a:xfrm>
            <a:off x="838200" y="2198077"/>
            <a:ext cx="10515600" cy="2505808"/>
          </a:xfrm>
        </p:spPr>
        <p:txBody>
          <a:bodyPr>
            <a:normAutofit fontScale="92500"/>
          </a:bodyPr>
          <a:lstStyle/>
          <a:p>
            <a:pPr marL="0" indent="0">
              <a:buNone/>
            </a:pPr>
            <a:r>
              <a:rPr lang="en-US" sz="3600" b="1" dirty="0">
                <a:solidFill>
                  <a:schemeClr val="tx1"/>
                </a:solidFill>
              </a:rPr>
              <a:t>ART. 6 . . .</a:t>
            </a:r>
            <a:r>
              <a:rPr lang="en-US" sz="3600" dirty="0">
                <a:solidFill>
                  <a:schemeClr val="tx1"/>
                </a:solidFill>
              </a:rPr>
              <a:t>  </a:t>
            </a:r>
            <a:r>
              <a:rPr lang="en-US" sz="3600" u="sng" dirty="0">
                <a:solidFill>
                  <a:schemeClr val="tx1"/>
                </a:solidFill>
              </a:rPr>
              <a:t>Each team, when on defense, may be granted not more than one player-to-player meeting during an inning to permit players to confer with defensive personnel. The umpire shall deny any subsequent player-to-player defensive team requests for meetings. </a:t>
            </a:r>
            <a:r>
              <a:rPr lang="en-US" sz="3600" dirty="0">
                <a:solidFill>
                  <a:schemeClr val="tx1"/>
                </a:solidFill>
              </a:rPr>
              <a:t>  </a:t>
            </a:r>
          </a:p>
          <a:p>
            <a:pPr marL="0" indent="0">
              <a:buNone/>
            </a:pPr>
            <a:endParaRPr lang="en-US" dirty="0"/>
          </a:p>
        </p:txBody>
      </p:sp>
    </p:spTree>
    <p:extLst>
      <p:ext uri="{BB962C8B-B14F-4D97-AF65-F5344CB8AC3E}">
        <p14:creationId xmlns:p14="http://schemas.microsoft.com/office/powerpoint/2010/main" val="2007405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96636-098F-4B3D-E863-735A45A03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48E47-3A43-94F4-80C7-F58932C8C9CF}"/>
              </a:ext>
            </a:extLst>
          </p:cNvPr>
          <p:cNvSpPr>
            <a:spLocks noGrp="1"/>
          </p:cNvSpPr>
          <p:nvPr>
            <p:ph type="title"/>
          </p:nvPr>
        </p:nvSpPr>
        <p:spPr/>
        <p:txBody>
          <a:bodyPr/>
          <a:lstStyle/>
          <a:p>
            <a:r>
              <a:rPr lang="en-US" dirty="0"/>
              <a:t>Rule 3-4-6</a:t>
            </a:r>
          </a:p>
        </p:txBody>
      </p:sp>
      <p:sp>
        <p:nvSpPr>
          <p:cNvPr id="3" name="Content Placeholder 2">
            <a:extLst>
              <a:ext uri="{FF2B5EF4-FFF2-40B4-BE49-F238E27FC236}">
                <a16:creationId xmlns:a16="http://schemas.microsoft.com/office/drawing/2014/main" id="{D81DC972-DC9E-6322-60CD-078CD4F90F3B}"/>
              </a:ext>
            </a:extLst>
          </p:cNvPr>
          <p:cNvSpPr>
            <a:spLocks noGrp="1"/>
          </p:cNvSpPr>
          <p:nvPr>
            <p:ph idx="1"/>
          </p:nvPr>
        </p:nvSpPr>
        <p:spPr/>
        <p:txBody>
          <a:bodyPr/>
          <a:lstStyle/>
          <a:p>
            <a:pPr marL="0" indent="0">
              <a:buNone/>
            </a:pPr>
            <a:r>
              <a:rPr lang="en-US" sz="3600" b="1" dirty="0">
                <a:solidFill>
                  <a:schemeClr val="tx1"/>
                </a:solidFill>
              </a:rPr>
              <a:t>Rationale:</a:t>
            </a:r>
            <a:r>
              <a:rPr lang="en-US" sz="3600" dirty="0"/>
              <a:t> </a:t>
            </a:r>
            <a:r>
              <a:rPr lang="en-US" sz="3600" dirty="0">
                <a:solidFill>
                  <a:schemeClr val="tx1"/>
                </a:solidFill>
              </a:rPr>
              <a:t>Utilizing the rule addition will improve the pace of play, while still allowing the meetings to continue.  Currently there is not a limit on defensive player-to-player meetings.  This will prevent teams from stalling when the weather or darkness is approaching.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31509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6891-C3E2-95B2-EC9D-8D1FE214C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EA937-0A0F-3ADA-3B52-7A69FFF4E520}"/>
              </a:ext>
            </a:extLst>
          </p:cNvPr>
          <p:cNvSpPr>
            <a:spLocks noGrp="1"/>
          </p:cNvSpPr>
          <p:nvPr>
            <p:ph type="title"/>
          </p:nvPr>
        </p:nvSpPr>
        <p:spPr/>
        <p:txBody>
          <a:bodyPr/>
          <a:lstStyle/>
          <a:p>
            <a:r>
              <a:rPr lang="en-US" dirty="0"/>
              <a:t>2026 NFHS Baseball</a:t>
            </a:r>
            <a:br>
              <a:rPr lang="en-US" dirty="0"/>
            </a:br>
            <a:r>
              <a:rPr lang="en-US" dirty="0"/>
              <a:t>Editorial Changes</a:t>
            </a:r>
          </a:p>
        </p:txBody>
      </p:sp>
    </p:spTree>
    <p:extLst>
      <p:ext uri="{BB962C8B-B14F-4D97-AF65-F5344CB8AC3E}">
        <p14:creationId xmlns:p14="http://schemas.microsoft.com/office/powerpoint/2010/main" val="352595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626ED-6BC6-7E00-F7D3-E24AD939E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541E9-DC1F-9991-322F-C79B6B9EA9A0}"/>
              </a:ext>
            </a:extLst>
          </p:cNvPr>
          <p:cNvSpPr>
            <a:spLocks noGrp="1"/>
          </p:cNvSpPr>
          <p:nvPr>
            <p:ph type="title"/>
          </p:nvPr>
        </p:nvSpPr>
        <p:spPr>
          <a:xfrm>
            <a:off x="838200" y="0"/>
            <a:ext cx="8491151" cy="1325563"/>
          </a:xfrm>
        </p:spPr>
        <p:txBody>
          <a:bodyPr/>
          <a:lstStyle/>
          <a:p>
            <a:r>
              <a:rPr lang="en-US" dirty="0"/>
              <a:t>Rule 8-4-1g1</a:t>
            </a:r>
          </a:p>
        </p:txBody>
      </p:sp>
      <p:sp>
        <p:nvSpPr>
          <p:cNvPr id="3" name="Content Placeholder 2">
            <a:extLst>
              <a:ext uri="{FF2B5EF4-FFF2-40B4-BE49-F238E27FC236}">
                <a16:creationId xmlns:a16="http://schemas.microsoft.com/office/drawing/2014/main" id="{2159D72E-3D27-B7B1-E299-DBDFF35C2502}"/>
              </a:ext>
            </a:extLst>
          </p:cNvPr>
          <p:cNvSpPr>
            <a:spLocks noGrp="1"/>
          </p:cNvSpPr>
          <p:nvPr>
            <p:ph idx="1"/>
          </p:nvPr>
        </p:nvSpPr>
        <p:spPr>
          <a:xfrm>
            <a:off x="838200" y="1024760"/>
            <a:ext cx="10515600" cy="6224260"/>
          </a:xfrm>
        </p:spPr>
        <p:txBody>
          <a:bodyPr>
            <a:normAutofit/>
          </a:bodyPr>
          <a:lstStyle/>
          <a:p>
            <a:pPr marL="742950" indent="-742950">
              <a:buAutoNum type="arabicPeriod"/>
            </a:pPr>
            <a:r>
              <a:rPr lang="en-US" sz="3600" strike="sngStrike" dirty="0">
                <a:solidFill>
                  <a:schemeClr val="tx1"/>
                </a:solidFill>
              </a:rPr>
              <a:t>This infraction is ignored if it is to avoid a fielder who is attempting to field the batted ball.</a:t>
            </a:r>
          </a:p>
          <a:p>
            <a:pPr marL="742950" indent="-742950">
              <a:buAutoNum type="arabicPeriod"/>
            </a:pPr>
            <a:r>
              <a:rPr lang="en-US" sz="3600" dirty="0">
                <a:solidFill>
                  <a:schemeClr val="tx1"/>
                </a:solidFill>
              </a:rPr>
              <a:t>1. The batter runner is considered outside the running lane lines if either foot is outside either line.</a:t>
            </a:r>
            <a:endParaRPr lang="en-US" sz="3600" b="1" dirty="0">
              <a:solidFill>
                <a:schemeClr val="tx1"/>
              </a:solidFill>
            </a:endParaRPr>
          </a:p>
          <a:p>
            <a:pPr marL="0" indent="0">
              <a:buNone/>
            </a:pPr>
            <a:r>
              <a:rPr lang="en-US" sz="3600" b="1" dirty="0">
                <a:solidFill>
                  <a:schemeClr val="tx1"/>
                </a:solidFill>
              </a:rPr>
              <a:t>Rationale:</a:t>
            </a:r>
            <a:r>
              <a:rPr lang="en-US" sz="3600" dirty="0"/>
              <a:t> </a:t>
            </a:r>
            <a:r>
              <a:rPr lang="en-US" sz="3600" dirty="0">
                <a:solidFill>
                  <a:schemeClr val="tx1"/>
                </a:solidFill>
              </a:rPr>
              <a:t>This rule was voted by the NFHS Baseball Rules Committee to be deleted, but the change was not included in the 2026 NFHS Baseball Rules Book.  Please note that the running lane violation is not enacted if the ball is not thrown to first base.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2198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solidFill>
                  <a:schemeClr val="tx1"/>
                </a:solidFill>
              </a:rPr>
              <a:t>The NFHS writes playing rules for 18 sports </a:t>
            </a:r>
            <a:br>
              <a:rPr lang="en-US" altLang="en-US" dirty="0">
                <a:solidFill>
                  <a:schemeClr val="tx1"/>
                </a:solidFill>
              </a:rPr>
            </a:br>
            <a:r>
              <a:rPr lang="en-US" altLang="en-US" dirty="0">
                <a:solidFill>
                  <a:schemeClr val="tx1"/>
                </a:solidFill>
              </a:rPr>
              <a:t>for boys and girls at the high school level.</a:t>
            </a:r>
          </a:p>
          <a:p>
            <a:pPr lvl="1"/>
            <a:r>
              <a:rPr lang="en-US" altLang="en-US" dirty="0">
                <a:solidFill>
                  <a:schemeClr val="tx1"/>
                </a:solidFill>
              </a:rPr>
              <a:t>Publishes 2 million pieces of materials annually.</a:t>
            </a:r>
          </a:p>
        </p:txBody>
      </p:sp>
      <p:pic>
        <p:nvPicPr>
          <p:cNvPr id="4" name="Picture 3" descr="A football player in a black uniform&#10;&#10;AI-generated content may be incorrect.">
            <a:extLst>
              <a:ext uri="{FF2B5EF4-FFF2-40B4-BE49-F238E27FC236}">
                <a16:creationId xmlns:a16="http://schemas.microsoft.com/office/drawing/2014/main" id="{7D56945A-A3D1-15C7-1F91-CC2BD60DE7F2}"/>
              </a:ext>
            </a:extLst>
          </p:cNvPr>
          <p:cNvPicPr>
            <a:picLocks noChangeAspect="1"/>
          </p:cNvPicPr>
          <p:nvPr/>
        </p:nvPicPr>
        <p:blipFill>
          <a:blip r:embed="rId3"/>
          <a:stretch>
            <a:fillRect/>
          </a:stretch>
        </p:blipFill>
        <p:spPr>
          <a:xfrm>
            <a:off x="2576009" y="3137548"/>
            <a:ext cx="1060345" cy="1432899"/>
          </a:xfrm>
          <a:prstGeom prst="rect">
            <a:avLst/>
          </a:prstGeom>
        </p:spPr>
      </p:pic>
      <p:pic>
        <p:nvPicPr>
          <p:cNvPr id="5" name="Picture 4" descr="A group of women playing basketball&#10;&#10;AI-generated content may be incorrect.">
            <a:extLst>
              <a:ext uri="{FF2B5EF4-FFF2-40B4-BE49-F238E27FC236}">
                <a16:creationId xmlns:a16="http://schemas.microsoft.com/office/drawing/2014/main" id="{59F9B42B-5C3A-0F5A-BA15-03EB205DA4C7}"/>
              </a:ext>
            </a:extLst>
          </p:cNvPr>
          <p:cNvPicPr>
            <a:picLocks noChangeAspect="1"/>
          </p:cNvPicPr>
          <p:nvPr/>
        </p:nvPicPr>
        <p:blipFill>
          <a:blip r:embed="rId4"/>
          <a:stretch>
            <a:fillRect/>
          </a:stretch>
        </p:blipFill>
        <p:spPr>
          <a:xfrm>
            <a:off x="3780300" y="3144994"/>
            <a:ext cx="1060345" cy="1432899"/>
          </a:xfrm>
          <a:prstGeom prst="rect">
            <a:avLst/>
          </a:prstGeom>
        </p:spPr>
      </p:pic>
      <p:pic>
        <p:nvPicPr>
          <p:cNvPr id="8" name="Picture 7" descr="A person running with a football&#10;&#10;AI-generated content may be incorrect.">
            <a:extLst>
              <a:ext uri="{FF2B5EF4-FFF2-40B4-BE49-F238E27FC236}">
                <a16:creationId xmlns:a16="http://schemas.microsoft.com/office/drawing/2014/main" id="{4D8DA6C3-1413-BD1A-8B0E-4AAEC80C236C}"/>
              </a:ext>
            </a:extLst>
          </p:cNvPr>
          <p:cNvPicPr>
            <a:picLocks noChangeAspect="1"/>
          </p:cNvPicPr>
          <p:nvPr/>
        </p:nvPicPr>
        <p:blipFill>
          <a:blip r:embed="rId5"/>
          <a:stretch>
            <a:fillRect/>
          </a:stretch>
        </p:blipFill>
        <p:spPr>
          <a:xfrm>
            <a:off x="9719589" y="3117967"/>
            <a:ext cx="1060345" cy="1432899"/>
          </a:xfrm>
          <a:prstGeom prst="rect">
            <a:avLst/>
          </a:prstGeom>
        </p:spPr>
      </p:pic>
      <p:pic>
        <p:nvPicPr>
          <p:cNvPr id="9" name="Picture 8" descr="A hockey players on a hockey rink&#10;&#10;AI-generated content may be incorrect.">
            <a:extLst>
              <a:ext uri="{FF2B5EF4-FFF2-40B4-BE49-F238E27FC236}">
                <a16:creationId xmlns:a16="http://schemas.microsoft.com/office/drawing/2014/main" id="{B3BE4539-E68E-CFED-ED56-12A426DAD514}"/>
              </a:ext>
            </a:extLst>
          </p:cNvPr>
          <p:cNvPicPr>
            <a:picLocks noChangeAspect="1"/>
          </p:cNvPicPr>
          <p:nvPr/>
        </p:nvPicPr>
        <p:blipFill>
          <a:blip r:embed="rId6"/>
          <a:stretch>
            <a:fillRect/>
          </a:stretch>
        </p:blipFill>
        <p:spPr>
          <a:xfrm>
            <a:off x="4983045" y="3144995"/>
            <a:ext cx="1060345" cy="1432899"/>
          </a:xfrm>
          <a:prstGeom prst="rect">
            <a:avLst/>
          </a:prstGeom>
        </p:spPr>
      </p:pic>
      <p:pic>
        <p:nvPicPr>
          <p:cNvPr id="10" name="Picture 9" descr="A group of men playing football&#10;&#10;AI-generated content may be incorrect.">
            <a:extLst>
              <a:ext uri="{FF2B5EF4-FFF2-40B4-BE49-F238E27FC236}">
                <a16:creationId xmlns:a16="http://schemas.microsoft.com/office/drawing/2014/main" id="{AFA44B14-4306-476F-2B9D-59FA8A73AE69}"/>
              </a:ext>
            </a:extLst>
          </p:cNvPr>
          <p:cNvPicPr>
            <a:picLocks noChangeAspect="1"/>
          </p:cNvPicPr>
          <p:nvPr/>
        </p:nvPicPr>
        <p:blipFill>
          <a:blip r:embed="rId7"/>
          <a:stretch>
            <a:fillRect/>
          </a:stretch>
        </p:blipFill>
        <p:spPr>
          <a:xfrm>
            <a:off x="6181105" y="3144994"/>
            <a:ext cx="1061937" cy="1432899"/>
          </a:xfrm>
          <a:prstGeom prst="rect">
            <a:avLst/>
          </a:prstGeom>
        </p:spPr>
      </p:pic>
      <p:pic>
        <p:nvPicPr>
          <p:cNvPr id="12" name="Picture 11" descr="Two men in swimsuits on a diving board&#10;&#10;AI-generated content may be incorrect.">
            <a:extLst>
              <a:ext uri="{FF2B5EF4-FFF2-40B4-BE49-F238E27FC236}">
                <a16:creationId xmlns:a16="http://schemas.microsoft.com/office/drawing/2014/main" id="{CB629FA4-C7D5-E925-837A-302D4ABBE6BE}"/>
              </a:ext>
            </a:extLst>
          </p:cNvPr>
          <p:cNvPicPr>
            <a:picLocks noChangeAspect="1"/>
          </p:cNvPicPr>
          <p:nvPr/>
        </p:nvPicPr>
        <p:blipFill>
          <a:blip r:embed="rId8"/>
          <a:stretch>
            <a:fillRect/>
          </a:stretch>
        </p:blipFill>
        <p:spPr>
          <a:xfrm>
            <a:off x="8552203" y="3117968"/>
            <a:ext cx="1055569" cy="1432899"/>
          </a:xfrm>
          <a:prstGeom prst="rect">
            <a:avLst/>
          </a:prstGeom>
        </p:spPr>
      </p:pic>
      <p:pic>
        <p:nvPicPr>
          <p:cNvPr id="13" name="Picture 12" descr="A volleyball player in a white uniform&#10;&#10;AI-generated content may be incorrect.">
            <a:extLst>
              <a:ext uri="{FF2B5EF4-FFF2-40B4-BE49-F238E27FC236}">
                <a16:creationId xmlns:a16="http://schemas.microsoft.com/office/drawing/2014/main" id="{A2137316-604B-0940-7A49-FC0CC90C03EE}"/>
              </a:ext>
            </a:extLst>
          </p:cNvPr>
          <p:cNvPicPr>
            <a:picLocks noChangeAspect="1"/>
          </p:cNvPicPr>
          <p:nvPr/>
        </p:nvPicPr>
        <p:blipFill>
          <a:blip r:embed="rId9"/>
          <a:stretch>
            <a:fillRect/>
          </a:stretch>
        </p:blipFill>
        <p:spPr>
          <a:xfrm>
            <a:off x="1375537" y="4681693"/>
            <a:ext cx="1061937" cy="1432899"/>
          </a:xfrm>
          <a:prstGeom prst="rect">
            <a:avLst/>
          </a:prstGeom>
        </p:spPr>
      </p:pic>
      <p:pic>
        <p:nvPicPr>
          <p:cNvPr id="14" name="Picture 13" descr="A group of women wrestling&#10;&#10;AI-generated content may be incorrect.">
            <a:extLst>
              <a:ext uri="{FF2B5EF4-FFF2-40B4-BE49-F238E27FC236}">
                <a16:creationId xmlns:a16="http://schemas.microsoft.com/office/drawing/2014/main" id="{B3AF3914-D531-3AAF-29B9-525EBA620E1F}"/>
              </a:ext>
            </a:extLst>
          </p:cNvPr>
          <p:cNvPicPr>
            <a:picLocks noChangeAspect="1"/>
          </p:cNvPicPr>
          <p:nvPr/>
        </p:nvPicPr>
        <p:blipFill>
          <a:blip r:embed="rId10"/>
          <a:stretch>
            <a:fillRect/>
          </a:stretch>
        </p:blipFill>
        <p:spPr>
          <a:xfrm>
            <a:off x="2582651" y="4656470"/>
            <a:ext cx="1058753" cy="1432898"/>
          </a:xfrm>
          <a:prstGeom prst="rect">
            <a:avLst/>
          </a:prstGeom>
        </p:spPr>
      </p:pic>
      <p:pic>
        <p:nvPicPr>
          <p:cNvPr id="15" name="Picture 14" descr="A group of baseball players on a purple background&#10;&#10;AI-generated content may be incorrect.">
            <a:extLst>
              <a:ext uri="{FF2B5EF4-FFF2-40B4-BE49-F238E27FC236}">
                <a16:creationId xmlns:a16="http://schemas.microsoft.com/office/drawing/2014/main" id="{8B79DD6B-5C38-2A9D-2E01-FED992B7442D}"/>
              </a:ext>
            </a:extLst>
          </p:cNvPr>
          <p:cNvPicPr>
            <a:picLocks noChangeAspect="1"/>
          </p:cNvPicPr>
          <p:nvPr/>
        </p:nvPicPr>
        <p:blipFill>
          <a:blip r:embed="rId11"/>
          <a:stretch>
            <a:fillRect/>
          </a:stretch>
        </p:blipFill>
        <p:spPr>
          <a:xfrm>
            <a:off x="3781097" y="4669982"/>
            <a:ext cx="1058753" cy="1432898"/>
          </a:xfrm>
          <a:prstGeom prst="rect">
            <a:avLst/>
          </a:prstGeom>
        </p:spPr>
      </p:pic>
      <p:pic>
        <p:nvPicPr>
          <p:cNvPr id="16" name="Picture 15" descr="A group of men playing lacrosse&#10;&#10;AI-generated content may be incorrect.">
            <a:extLst>
              <a:ext uri="{FF2B5EF4-FFF2-40B4-BE49-F238E27FC236}">
                <a16:creationId xmlns:a16="http://schemas.microsoft.com/office/drawing/2014/main" id="{CFFF418B-0C59-7994-2A56-C0AC9302E1A9}"/>
              </a:ext>
            </a:extLst>
          </p:cNvPr>
          <p:cNvPicPr>
            <a:picLocks noChangeAspect="1"/>
          </p:cNvPicPr>
          <p:nvPr/>
        </p:nvPicPr>
        <p:blipFill>
          <a:blip r:embed="rId12"/>
          <a:stretch>
            <a:fillRect/>
          </a:stretch>
        </p:blipFill>
        <p:spPr>
          <a:xfrm>
            <a:off x="4981453" y="4703531"/>
            <a:ext cx="1061937" cy="1432899"/>
          </a:xfrm>
          <a:prstGeom prst="rect">
            <a:avLst/>
          </a:prstGeom>
        </p:spPr>
      </p:pic>
      <p:pic>
        <p:nvPicPr>
          <p:cNvPr id="17" name="Picture 16" descr="A person in a lacrosse uniform&#10;&#10;AI-generated content may be incorrect.">
            <a:extLst>
              <a:ext uri="{FF2B5EF4-FFF2-40B4-BE49-F238E27FC236}">
                <a16:creationId xmlns:a16="http://schemas.microsoft.com/office/drawing/2014/main" id="{0607B369-2CCE-C30B-AD41-8D3E5F332778}"/>
              </a:ext>
            </a:extLst>
          </p:cNvPr>
          <p:cNvPicPr>
            <a:picLocks noChangeAspect="1"/>
          </p:cNvPicPr>
          <p:nvPr/>
        </p:nvPicPr>
        <p:blipFill>
          <a:blip r:embed="rId13"/>
          <a:stretch>
            <a:fillRect/>
          </a:stretch>
        </p:blipFill>
        <p:spPr>
          <a:xfrm>
            <a:off x="6181105" y="4681694"/>
            <a:ext cx="1060345" cy="1432899"/>
          </a:xfrm>
          <a:prstGeom prst="rect">
            <a:avLst/>
          </a:prstGeom>
        </p:spPr>
      </p:pic>
      <p:pic>
        <p:nvPicPr>
          <p:cNvPr id="18" name="Picture 17" descr="A group of women playing softball&#10;&#10;AI-generated content may be incorrect.">
            <a:extLst>
              <a:ext uri="{FF2B5EF4-FFF2-40B4-BE49-F238E27FC236}">
                <a16:creationId xmlns:a16="http://schemas.microsoft.com/office/drawing/2014/main" id="{C0CD66C0-379F-A3A2-C464-B2A0BCE56CD6}"/>
              </a:ext>
            </a:extLst>
          </p:cNvPr>
          <p:cNvPicPr>
            <a:picLocks noChangeAspect="1"/>
          </p:cNvPicPr>
          <p:nvPr/>
        </p:nvPicPr>
        <p:blipFill>
          <a:blip r:embed="rId14"/>
          <a:stretch>
            <a:fillRect/>
          </a:stretch>
        </p:blipFill>
        <p:spPr>
          <a:xfrm>
            <a:off x="7351507" y="4682665"/>
            <a:ext cx="1061937" cy="1432899"/>
          </a:xfrm>
          <a:prstGeom prst="rect">
            <a:avLst/>
          </a:prstGeom>
        </p:spPr>
      </p:pic>
      <p:pic>
        <p:nvPicPr>
          <p:cNvPr id="19" name="Picture 18" descr="A poster of a person running with a baton&#10;&#10;AI-generated content may be incorrect.">
            <a:extLst>
              <a:ext uri="{FF2B5EF4-FFF2-40B4-BE49-F238E27FC236}">
                <a16:creationId xmlns:a16="http://schemas.microsoft.com/office/drawing/2014/main" id="{708EC2DB-66B7-32AD-8B25-C5B328CB4682}"/>
              </a:ext>
            </a:extLst>
          </p:cNvPr>
          <p:cNvPicPr>
            <a:picLocks noChangeAspect="1"/>
          </p:cNvPicPr>
          <p:nvPr/>
        </p:nvPicPr>
        <p:blipFill>
          <a:blip r:embed="rId15"/>
          <a:stretch>
            <a:fillRect/>
          </a:stretch>
        </p:blipFill>
        <p:spPr>
          <a:xfrm>
            <a:off x="8552203" y="4682666"/>
            <a:ext cx="1057160" cy="1432898"/>
          </a:xfrm>
          <a:prstGeom prst="rect">
            <a:avLst/>
          </a:prstGeom>
        </p:spPr>
      </p:pic>
      <p:pic>
        <p:nvPicPr>
          <p:cNvPr id="22" name="Picture 21" descr="A book cover with two women playing hockey&#10;&#10;AI-generated content may be incorrect.">
            <a:extLst>
              <a:ext uri="{FF2B5EF4-FFF2-40B4-BE49-F238E27FC236}">
                <a16:creationId xmlns:a16="http://schemas.microsoft.com/office/drawing/2014/main" id="{30368835-75E0-6033-9A5B-177E3FDDEBED}"/>
              </a:ext>
            </a:extLst>
          </p:cNvPr>
          <p:cNvPicPr>
            <a:picLocks noChangeAspect="1"/>
          </p:cNvPicPr>
          <p:nvPr/>
        </p:nvPicPr>
        <p:blipFill>
          <a:blip r:embed="rId16"/>
          <a:stretch>
            <a:fillRect/>
          </a:stretch>
        </p:blipFill>
        <p:spPr>
          <a:xfrm>
            <a:off x="1374414" y="3124200"/>
            <a:ext cx="1061938" cy="1432899"/>
          </a:xfrm>
          <a:prstGeom prst="rect">
            <a:avLst/>
          </a:prstGeom>
        </p:spPr>
      </p:pic>
      <p:pic>
        <p:nvPicPr>
          <p:cNvPr id="7" name="Picture 6" descr="A cheerleaders holding pom poms&#10;&#10;AI-generated content may be incorrect.">
            <a:extLst>
              <a:ext uri="{FF2B5EF4-FFF2-40B4-BE49-F238E27FC236}">
                <a16:creationId xmlns:a16="http://schemas.microsoft.com/office/drawing/2014/main" id="{47107953-B0A3-8298-FCA2-86B60C576CC0}"/>
              </a:ext>
            </a:extLst>
          </p:cNvPr>
          <p:cNvPicPr>
            <a:picLocks noChangeAspect="1"/>
          </p:cNvPicPr>
          <p:nvPr/>
        </p:nvPicPr>
        <p:blipFill>
          <a:blip r:embed="rId17"/>
          <a:stretch>
            <a:fillRect/>
          </a:stretch>
        </p:blipFill>
        <p:spPr>
          <a:xfrm>
            <a:off x="7347912" y="3113374"/>
            <a:ext cx="1055569" cy="1457073"/>
          </a:xfrm>
          <a:prstGeom prst="rect">
            <a:avLst/>
          </a:prstGeom>
        </p:spPr>
      </p:pic>
      <p:pic>
        <p:nvPicPr>
          <p:cNvPr id="3" name="Picture 2">
            <a:extLst>
              <a:ext uri="{FF2B5EF4-FFF2-40B4-BE49-F238E27FC236}">
                <a16:creationId xmlns:a16="http://schemas.microsoft.com/office/drawing/2014/main" id="{D9DE756B-794A-D569-075D-DD31DE6B2C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81620" y="3943238"/>
            <a:ext cx="1003280" cy="1426464"/>
          </a:xfrm>
          <a:prstGeom prst="rect">
            <a:avLst/>
          </a:prstGeom>
        </p:spPr>
      </p:pic>
      <p:pic>
        <p:nvPicPr>
          <p:cNvPr id="6" name="Picture 5" descr="A person in a pool holding a ball&#10;&#10;AI-generated content may be incorrect.">
            <a:extLst>
              <a:ext uri="{FF2B5EF4-FFF2-40B4-BE49-F238E27FC236}">
                <a16:creationId xmlns:a16="http://schemas.microsoft.com/office/drawing/2014/main" id="{1FB8B29F-1E66-BB8E-E02D-06956CC9569D}"/>
              </a:ext>
            </a:extLst>
          </p:cNvPr>
          <p:cNvPicPr>
            <a:picLocks noChangeAspect="1"/>
          </p:cNvPicPr>
          <p:nvPr/>
        </p:nvPicPr>
        <p:blipFill>
          <a:blip r:embed="rId19"/>
          <a:stretch>
            <a:fillRect/>
          </a:stretch>
        </p:blipFill>
        <p:spPr>
          <a:xfrm>
            <a:off x="9719589" y="4672573"/>
            <a:ext cx="1060345" cy="1432899"/>
          </a:xfrm>
          <a:prstGeom prst="rect">
            <a:avLst/>
          </a:prstGeom>
        </p:spPr>
      </p:pic>
    </p:spTree>
    <p:extLst>
      <p:ext uri="{BB962C8B-B14F-4D97-AF65-F5344CB8AC3E}">
        <p14:creationId xmlns:p14="http://schemas.microsoft.com/office/powerpoint/2010/main" val="4063830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C03C-55E1-E02D-2737-34CF83EA3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BAA49-96B0-38EF-9CBD-BB81E7682FDA}"/>
              </a:ext>
            </a:extLst>
          </p:cNvPr>
          <p:cNvSpPr>
            <a:spLocks noGrp="1"/>
          </p:cNvSpPr>
          <p:nvPr>
            <p:ph type="title"/>
          </p:nvPr>
        </p:nvSpPr>
        <p:spPr/>
        <p:txBody>
          <a:bodyPr/>
          <a:lstStyle/>
          <a:p>
            <a:r>
              <a:rPr lang="en-US" dirty="0"/>
              <a:t>2026 NFHS Baseball</a:t>
            </a:r>
            <a:br>
              <a:rPr lang="en-US" dirty="0"/>
            </a:br>
            <a:r>
              <a:rPr lang="en-US" dirty="0"/>
              <a:t>Points of Emphasis</a:t>
            </a:r>
          </a:p>
        </p:txBody>
      </p:sp>
    </p:spTree>
    <p:extLst>
      <p:ext uri="{BB962C8B-B14F-4D97-AF65-F5344CB8AC3E}">
        <p14:creationId xmlns:p14="http://schemas.microsoft.com/office/powerpoint/2010/main" val="3145203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B25D-E5AE-64A9-6FB6-ED3144ED8F8F}"/>
              </a:ext>
            </a:extLst>
          </p:cNvPr>
          <p:cNvSpPr>
            <a:spLocks noGrp="1"/>
          </p:cNvSpPr>
          <p:nvPr>
            <p:ph type="title"/>
          </p:nvPr>
        </p:nvSpPr>
        <p:spPr/>
        <p:txBody>
          <a:bodyPr/>
          <a:lstStyle/>
          <a:p>
            <a:r>
              <a:rPr lang="en-US" dirty="0"/>
              <a:t>DISCIPLINE</a:t>
            </a:r>
          </a:p>
        </p:txBody>
      </p:sp>
      <p:sp>
        <p:nvSpPr>
          <p:cNvPr id="3" name="Content Placeholder 2">
            <a:extLst>
              <a:ext uri="{FF2B5EF4-FFF2-40B4-BE49-F238E27FC236}">
                <a16:creationId xmlns:a16="http://schemas.microsoft.com/office/drawing/2014/main" id="{4D59FEED-27E7-F59D-B6EE-D72BCAEAD64E}"/>
              </a:ext>
            </a:extLst>
          </p:cNvPr>
          <p:cNvSpPr>
            <a:spLocks noGrp="1"/>
          </p:cNvSpPr>
          <p:nvPr>
            <p:ph idx="1"/>
          </p:nvPr>
        </p:nvSpPr>
        <p:spPr>
          <a:xfrm>
            <a:off x="918126" y="1895964"/>
            <a:ext cx="5289244" cy="3414590"/>
          </a:xfrm>
        </p:spPr>
        <p:txBody>
          <a:bodyPr>
            <a:normAutofit/>
          </a:bodyPr>
          <a:lstStyle/>
          <a:p>
            <a:r>
              <a:rPr lang="en-US" dirty="0">
                <a:solidFill>
                  <a:schemeClr val="tx1"/>
                </a:solidFill>
              </a:rPr>
              <a:t>Any unsportsmanlike conduct, arguing or disrespect directed toward umpires will result in disciplinary action, which may include warnings, restriction to the bench or ejection from the game (3-3-1 to 3-3-4 and 10-2-3).</a:t>
            </a:r>
          </a:p>
        </p:txBody>
      </p:sp>
      <p:pic>
        <p:nvPicPr>
          <p:cNvPr id="5" name="Picture 4" descr="A baseball coach talking to a group of players&#10;&#10;AI-generated content may be incorrect.">
            <a:extLst>
              <a:ext uri="{FF2B5EF4-FFF2-40B4-BE49-F238E27FC236}">
                <a16:creationId xmlns:a16="http://schemas.microsoft.com/office/drawing/2014/main" id="{C93C6C96-593A-FA8F-61D9-4162C0C54171}"/>
              </a:ext>
            </a:extLst>
          </p:cNvPr>
          <p:cNvPicPr>
            <a:picLocks noChangeAspect="1"/>
          </p:cNvPicPr>
          <p:nvPr/>
        </p:nvPicPr>
        <p:blipFill>
          <a:blip r:embed="rId3"/>
          <a:stretch>
            <a:fillRect/>
          </a:stretch>
        </p:blipFill>
        <p:spPr>
          <a:xfrm>
            <a:off x="6627055" y="1810864"/>
            <a:ext cx="5074920" cy="4133088"/>
          </a:xfrm>
          <a:prstGeom prst="rect">
            <a:avLst/>
          </a:prstGeom>
        </p:spPr>
      </p:pic>
    </p:spTree>
    <p:extLst>
      <p:ext uri="{BB962C8B-B14F-4D97-AF65-F5344CB8AC3E}">
        <p14:creationId xmlns:p14="http://schemas.microsoft.com/office/powerpoint/2010/main" val="1519507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FFD8C-69CA-E0DE-3B74-7EA9A6173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49BA5-302A-A080-24E7-35E6FFD0CA87}"/>
              </a:ext>
            </a:extLst>
          </p:cNvPr>
          <p:cNvSpPr>
            <a:spLocks noGrp="1"/>
          </p:cNvSpPr>
          <p:nvPr>
            <p:ph type="title"/>
          </p:nvPr>
        </p:nvSpPr>
        <p:spPr/>
        <p:txBody>
          <a:bodyPr/>
          <a:lstStyle/>
          <a:p>
            <a:r>
              <a:rPr lang="en-US" dirty="0"/>
              <a:t>DISCIPLINE</a:t>
            </a:r>
          </a:p>
        </p:txBody>
      </p:sp>
      <p:sp>
        <p:nvSpPr>
          <p:cNvPr id="3" name="Content Placeholder 2">
            <a:extLst>
              <a:ext uri="{FF2B5EF4-FFF2-40B4-BE49-F238E27FC236}">
                <a16:creationId xmlns:a16="http://schemas.microsoft.com/office/drawing/2014/main" id="{D92C2189-38EB-B18C-7E9B-04D5C7F1864E}"/>
              </a:ext>
            </a:extLst>
          </p:cNvPr>
          <p:cNvSpPr>
            <a:spLocks noGrp="1"/>
          </p:cNvSpPr>
          <p:nvPr>
            <p:ph idx="1"/>
          </p:nvPr>
        </p:nvSpPr>
        <p:spPr>
          <a:xfrm>
            <a:off x="838200" y="1895963"/>
            <a:ext cx="8657492" cy="1445114"/>
          </a:xfrm>
        </p:spPr>
        <p:txBody>
          <a:bodyPr>
            <a:normAutofit/>
          </a:bodyPr>
          <a:lstStyle/>
          <a:p>
            <a:r>
              <a:rPr lang="en-US" dirty="0">
                <a:solidFill>
                  <a:schemeClr val="tx1"/>
                </a:solidFill>
              </a:rPr>
              <a:t>These penalties are not punitive in nature – they are protective of the values that define high school sports: respect, integrity and personal responsibility.</a:t>
            </a:r>
          </a:p>
        </p:txBody>
      </p:sp>
    </p:spTree>
    <p:extLst>
      <p:ext uri="{BB962C8B-B14F-4D97-AF65-F5344CB8AC3E}">
        <p14:creationId xmlns:p14="http://schemas.microsoft.com/office/powerpoint/2010/main" val="186252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5CD17-DFF1-EE5F-2DE1-7F7BE2DD8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ED31B-C78F-AA81-2EEF-3D00CE589F8A}"/>
              </a:ext>
            </a:extLst>
          </p:cNvPr>
          <p:cNvSpPr>
            <a:spLocks noGrp="1"/>
          </p:cNvSpPr>
          <p:nvPr>
            <p:ph type="title"/>
          </p:nvPr>
        </p:nvSpPr>
        <p:spPr/>
        <p:txBody>
          <a:bodyPr/>
          <a:lstStyle/>
          <a:p>
            <a:r>
              <a:rPr lang="en-US" dirty="0"/>
              <a:t>DISCIPLINE</a:t>
            </a:r>
          </a:p>
        </p:txBody>
      </p:sp>
      <p:sp>
        <p:nvSpPr>
          <p:cNvPr id="3" name="Content Placeholder 2">
            <a:extLst>
              <a:ext uri="{FF2B5EF4-FFF2-40B4-BE49-F238E27FC236}">
                <a16:creationId xmlns:a16="http://schemas.microsoft.com/office/drawing/2014/main" id="{BB12AA68-BD6D-B874-23CE-413EAB00D0D9}"/>
              </a:ext>
            </a:extLst>
          </p:cNvPr>
          <p:cNvSpPr>
            <a:spLocks noGrp="1"/>
          </p:cNvSpPr>
          <p:nvPr>
            <p:ph idx="1"/>
          </p:nvPr>
        </p:nvSpPr>
        <p:spPr>
          <a:xfrm>
            <a:off x="838200" y="1939925"/>
            <a:ext cx="6011008" cy="4351338"/>
          </a:xfrm>
        </p:spPr>
        <p:txBody>
          <a:bodyPr>
            <a:normAutofit/>
          </a:bodyPr>
          <a:lstStyle/>
          <a:p>
            <a:r>
              <a:rPr lang="en-US" dirty="0">
                <a:solidFill>
                  <a:schemeClr val="tx1"/>
                </a:solidFill>
              </a:rPr>
              <a:t>Respect for officials is a reflection of the maturity, leadership and character we hope to instill in all participants through educational athletics.</a:t>
            </a:r>
          </a:p>
        </p:txBody>
      </p:sp>
      <p:pic>
        <p:nvPicPr>
          <p:cNvPr id="5" name="Picture 4" descr="A baseball umpire talking to a umpire&#10;&#10;AI-generated content may be incorrect.">
            <a:extLst>
              <a:ext uri="{FF2B5EF4-FFF2-40B4-BE49-F238E27FC236}">
                <a16:creationId xmlns:a16="http://schemas.microsoft.com/office/drawing/2014/main" id="{596D5040-4DBD-000F-3E8E-E6BAE8366E42}"/>
              </a:ext>
            </a:extLst>
          </p:cNvPr>
          <p:cNvPicPr>
            <a:picLocks noChangeAspect="1"/>
          </p:cNvPicPr>
          <p:nvPr/>
        </p:nvPicPr>
        <p:blipFill>
          <a:blip r:embed="rId3"/>
          <a:stretch>
            <a:fillRect/>
          </a:stretch>
        </p:blipFill>
        <p:spPr>
          <a:xfrm>
            <a:off x="7175939" y="1537599"/>
            <a:ext cx="4306824" cy="4398264"/>
          </a:xfrm>
          <a:prstGeom prst="rect">
            <a:avLst/>
          </a:prstGeom>
        </p:spPr>
      </p:pic>
    </p:spTree>
    <p:extLst>
      <p:ext uri="{BB962C8B-B14F-4D97-AF65-F5344CB8AC3E}">
        <p14:creationId xmlns:p14="http://schemas.microsoft.com/office/powerpoint/2010/main" val="2540811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27758-95EF-6173-35D6-F82DA08DF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6E7963-854D-8E9F-C98B-C1920587360C}"/>
              </a:ext>
            </a:extLst>
          </p:cNvPr>
          <p:cNvSpPr>
            <a:spLocks noGrp="1"/>
          </p:cNvSpPr>
          <p:nvPr>
            <p:ph type="title"/>
          </p:nvPr>
        </p:nvSpPr>
        <p:spPr/>
        <p:txBody>
          <a:bodyPr/>
          <a:lstStyle/>
          <a:p>
            <a:r>
              <a:rPr lang="en-US" dirty="0"/>
              <a:t>SPORTSMANSHIP</a:t>
            </a:r>
            <a:br>
              <a:rPr lang="en-US" dirty="0"/>
            </a:br>
            <a:r>
              <a:rPr lang="en-US" dirty="0"/>
              <a:t>(BENCH JOCKEYING AND PROPS)</a:t>
            </a:r>
          </a:p>
        </p:txBody>
      </p:sp>
      <p:sp>
        <p:nvSpPr>
          <p:cNvPr id="3" name="Content Placeholder 2">
            <a:extLst>
              <a:ext uri="{FF2B5EF4-FFF2-40B4-BE49-F238E27FC236}">
                <a16:creationId xmlns:a16="http://schemas.microsoft.com/office/drawing/2014/main" id="{4BC57BB7-ED0C-B2B1-65B9-F9FEDFD2A97B}"/>
              </a:ext>
            </a:extLst>
          </p:cNvPr>
          <p:cNvSpPr>
            <a:spLocks noGrp="1"/>
          </p:cNvSpPr>
          <p:nvPr>
            <p:ph idx="1"/>
          </p:nvPr>
        </p:nvSpPr>
        <p:spPr>
          <a:xfrm>
            <a:off x="926917" y="2027848"/>
            <a:ext cx="5051852" cy="4351338"/>
          </a:xfrm>
        </p:spPr>
        <p:txBody>
          <a:bodyPr>
            <a:normAutofit/>
          </a:bodyPr>
          <a:lstStyle/>
          <a:p>
            <a:r>
              <a:rPr lang="en-US" dirty="0">
                <a:solidFill>
                  <a:schemeClr val="tx1"/>
                </a:solidFill>
              </a:rPr>
              <a:t>Bench jockeying can be considered as negative verbal comments, taunting or attempts to distract, intimidate or embarrass opponents or officials from the dugout – violates the standards of conduct expected in interscholastic competition.</a:t>
            </a:r>
          </a:p>
        </p:txBody>
      </p:sp>
      <p:pic>
        <p:nvPicPr>
          <p:cNvPr id="5" name="Picture 4" descr="A baseball players standing behind a fence&#10;&#10;AI-generated content may be incorrect.">
            <a:extLst>
              <a:ext uri="{FF2B5EF4-FFF2-40B4-BE49-F238E27FC236}">
                <a16:creationId xmlns:a16="http://schemas.microsoft.com/office/drawing/2014/main" id="{0C5306BF-53AF-EBCF-4332-8D44B4D8E744}"/>
              </a:ext>
            </a:extLst>
          </p:cNvPr>
          <p:cNvPicPr>
            <a:picLocks noChangeAspect="1"/>
          </p:cNvPicPr>
          <p:nvPr/>
        </p:nvPicPr>
        <p:blipFill>
          <a:blip r:embed="rId3"/>
          <a:stretch>
            <a:fillRect/>
          </a:stretch>
        </p:blipFill>
        <p:spPr>
          <a:xfrm>
            <a:off x="6547341" y="2027848"/>
            <a:ext cx="5051850" cy="3855359"/>
          </a:xfrm>
          <a:prstGeom prst="rect">
            <a:avLst/>
          </a:prstGeom>
        </p:spPr>
      </p:pic>
    </p:spTree>
    <p:extLst>
      <p:ext uri="{BB962C8B-B14F-4D97-AF65-F5344CB8AC3E}">
        <p14:creationId xmlns:p14="http://schemas.microsoft.com/office/powerpoint/2010/main" val="2274894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1E37-623E-B0CD-5C0C-26B747CB4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DB179-A970-4C94-5665-3A08E3429974}"/>
              </a:ext>
            </a:extLst>
          </p:cNvPr>
          <p:cNvSpPr>
            <a:spLocks noGrp="1"/>
          </p:cNvSpPr>
          <p:nvPr>
            <p:ph type="title"/>
          </p:nvPr>
        </p:nvSpPr>
        <p:spPr/>
        <p:txBody>
          <a:bodyPr/>
          <a:lstStyle/>
          <a:p>
            <a:r>
              <a:rPr lang="en-US" dirty="0"/>
              <a:t>SPORTSMANSHIP</a:t>
            </a:r>
            <a:br>
              <a:rPr lang="en-US" dirty="0"/>
            </a:br>
            <a:r>
              <a:rPr lang="en-US" dirty="0"/>
              <a:t>(BENCH JOCKEYING AND PROPS)</a:t>
            </a:r>
          </a:p>
        </p:txBody>
      </p:sp>
      <p:sp>
        <p:nvSpPr>
          <p:cNvPr id="3" name="Content Placeholder 2">
            <a:extLst>
              <a:ext uri="{FF2B5EF4-FFF2-40B4-BE49-F238E27FC236}">
                <a16:creationId xmlns:a16="http://schemas.microsoft.com/office/drawing/2014/main" id="{A30AA659-24E4-6CB3-FB73-EC9331D1C302}"/>
              </a:ext>
            </a:extLst>
          </p:cNvPr>
          <p:cNvSpPr>
            <a:spLocks noGrp="1"/>
          </p:cNvSpPr>
          <p:nvPr>
            <p:ph idx="1"/>
          </p:nvPr>
        </p:nvSpPr>
        <p:spPr>
          <a:xfrm>
            <a:off x="838200" y="2141537"/>
            <a:ext cx="5615354" cy="3661386"/>
          </a:xfrm>
        </p:spPr>
        <p:txBody>
          <a:bodyPr>
            <a:normAutofit/>
          </a:bodyPr>
          <a:lstStyle/>
          <a:p>
            <a:r>
              <a:rPr lang="en-US" dirty="0">
                <a:solidFill>
                  <a:schemeClr val="tx1"/>
                </a:solidFill>
              </a:rPr>
              <a:t>By rule, bench jockeying is prohibited and will result in warnings, restrictions or ejections as deemed appropriate by the umpire.</a:t>
            </a:r>
          </a:p>
        </p:txBody>
      </p:sp>
      <p:pic>
        <p:nvPicPr>
          <p:cNvPr id="5" name="Picture 4" descr="A baseball players standing in a fence&#10;&#10;AI-generated content may be incorrect.">
            <a:extLst>
              <a:ext uri="{FF2B5EF4-FFF2-40B4-BE49-F238E27FC236}">
                <a16:creationId xmlns:a16="http://schemas.microsoft.com/office/drawing/2014/main" id="{335EB552-6C68-661A-BBB1-A68582ED345F}"/>
              </a:ext>
            </a:extLst>
          </p:cNvPr>
          <p:cNvPicPr>
            <a:picLocks noChangeAspect="1"/>
          </p:cNvPicPr>
          <p:nvPr/>
        </p:nvPicPr>
        <p:blipFill>
          <a:blip r:embed="rId3"/>
          <a:stretch>
            <a:fillRect/>
          </a:stretch>
        </p:blipFill>
        <p:spPr>
          <a:xfrm>
            <a:off x="6629869" y="2008440"/>
            <a:ext cx="4932016" cy="3794483"/>
          </a:xfrm>
          <a:prstGeom prst="rect">
            <a:avLst/>
          </a:prstGeom>
        </p:spPr>
      </p:pic>
    </p:spTree>
    <p:extLst>
      <p:ext uri="{BB962C8B-B14F-4D97-AF65-F5344CB8AC3E}">
        <p14:creationId xmlns:p14="http://schemas.microsoft.com/office/powerpoint/2010/main" val="4150910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3C6E-C489-0A02-1BB6-26CA8E087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8F9B7-1F02-9FB7-16A3-EC40BF8F115C}"/>
              </a:ext>
            </a:extLst>
          </p:cNvPr>
          <p:cNvSpPr>
            <a:spLocks noGrp="1"/>
          </p:cNvSpPr>
          <p:nvPr>
            <p:ph type="title"/>
          </p:nvPr>
        </p:nvSpPr>
        <p:spPr/>
        <p:txBody>
          <a:bodyPr/>
          <a:lstStyle/>
          <a:p>
            <a:r>
              <a:rPr lang="en-US" dirty="0"/>
              <a:t>SPORTSMANSHIP</a:t>
            </a:r>
            <a:br>
              <a:rPr lang="en-US" dirty="0"/>
            </a:br>
            <a:r>
              <a:rPr lang="en-US" dirty="0"/>
              <a:t>(BENCH JOCKEYING AND PROPS)</a:t>
            </a:r>
          </a:p>
        </p:txBody>
      </p:sp>
      <p:sp>
        <p:nvSpPr>
          <p:cNvPr id="3" name="Content Placeholder 2">
            <a:extLst>
              <a:ext uri="{FF2B5EF4-FFF2-40B4-BE49-F238E27FC236}">
                <a16:creationId xmlns:a16="http://schemas.microsoft.com/office/drawing/2014/main" id="{EB5F293A-803A-74C5-14A6-82AC0CBC94EC}"/>
              </a:ext>
            </a:extLst>
          </p:cNvPr>
          <p:cNvSpPr>
            <a:spLocks noGrp="1"/>
          </p:cNvSpPr>
          <p:nvPr>
            <p:ph idx="1"/>
          </p:nvPr>
        </p:nvSpPr>
        <p:spPr>
          <a:xfrm>
            <a:off x="935709" y="2212486"/>
            <a:ext cx="10072260" cy="4351338"/>
          </a:xfrm>
        </p:spPr>
        <p:txBody>
          <a:bodyPr>
            <a:normAutofit/>
          </a:bodyPr>
          <a:lstStyle/>
          <a:p>
            <a:r>
              <a:rPr lang="en-US" dirty="0">
                <a:solidFill>
                  <a:schemeClr val="tx1"/>
                </a:solidFill>
              </a:rPr>
              <a:t>Enforcement of this rule is not about silencing enthusiasm – it is about upholding the spirit of fair play and modeling appropriate conduct for students, schools and communities.</a:t>
            </a:r>
          </a:p>
        </p:txBody>
      </p:sp>
    </p:spTree>
    <p:extLst>
      <p:ext uri="{BB962C8B-B14F-4D97-AF65-F5344CB8AC3E}">
        <p14:creationId xmlns:p14="http://schemas.microsoft.com/office/powerpoint/2010/main" val="1010729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9355-F334-DF72-27E4-69C44819A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DDE2F-2BAC-0877-BCF9-7CFC7A3183F1}"/>
              </a:ext>
            </a:extLst>
          </p:cNvPr>
          <p:cNvSpPr>
            <a:spLocks noGrp="1"/>
          </p:cNvSpPr>
          <p:nvPr>
            <p:ph type="title"/>
          </p:nvPr>
        </p:nvSpPr>
        <p:spPr/>
        <p:txBody>
          <a:bodyPr/>
          <a:lstStyle/>
          <a:p>
            <a:r>
              <a:rPr lang="en-US" dirty="0"/>
              <a:t>SPORTSMANSHIP</a:t>
            </a:r>
            <a:br>
              <a:rPr lang="en-US" dirty="0"/>
            </a:br>
            <a:r>
              <a:rPr lang="en-US" dirty="0"/>
              <a:t>(BENCH JOCKEYING AND PROPS)</a:t>
            </a:r>
          </a:p>
        </p:txBody>
      </p:sp>
      <p:sp>
        <p:nvSpPr>
          <p:cNvPr id="3" name="Content Placeholder 2">
            <a:extLst>
              <a:ext uri="{FF2B5EF4-FFF2-40B4-BE49-F238E27FC236}">
                <a16:creationId xmlns:a16="http://schemas.microsoft.com/office/drawing/2014/main" id="{0AD88F7D-A362-9E6E-8009-0E5FEC286148}"/>
              </a:ext>
            </a:extLst>
          </p:cNvPr>
          <p:cNvSpPr>
            <a:spLocks noGrp="1"/>
          </p:cNvSpPr>
          <p:nvPr>
            <p:ph idx="1"/>
          </p:nvPr>
        </p:nvSpPr>
        <p:spPr>
          <a:xfrm>
            <a:off x="900541" y="2141537"/>
            <a:ext cx="4269336" cy="3573463"/>
          </a:xfrm>
        </p:spPr>
        <p:txBody>
          <a:bodyPr>
            <a:normAutofit/>
          </a:bodyPr>
          <a:lstStyle/>
          <a:p>
            <a:r>
              <a:rPr lang="en-US" dirty="0">
                <a:solidFill>
                  <a:schemeClr val="tx1"/>
                </a:solidFill>
              </a:rPr>
              <a:t>There is no logical purpose to have props at an education-based athletic event.</a:t>
            </a:r>
          </a:p>
        </p:txBody>
      </p:sp>
      <p:pic>
        <p:nvPicPr>
          <p:cNvPr id="5" name="Picture 4" descr="A group of men playing baseball&#10;&#10;AI-generated content may be incorrect.">
            <a:extLst>
              <a:ext uri="{FF2B5EF4-FFF2-40B4-BE49-F238E27FC236}">
                <a16:creationId xmlns:a16="http://schemas.microsoft.com/office/drawing/2014/main" id="{AB06BA86-B8F0-8D7C-B792-DF1EC5A401E8}"/>
              </a:ext>
            </a:extLst>
          </p:cNvPr>
          <p:cNvPicPr>
            <a:picLocks noChangeAspect="1"/>
          </p:cNvPicPr>
          <p:nvPr/>
        </p:nvPicPr>
        <p:blipFill>
          <a:blip r:embed="rId3"/>
          <a:stretch>
            <a:fillRect/>
          </a:stretch>
        </p:blipFill>
        <p:spPr>
          <a:xfrm>
            <a:off x="6028123" y="1983897"/>
            <a:ext cx="5146900" cy="3942306"/>
          </a:xfrm>
          <a:prstGeom prst="rect">
            <a:avLst/>
          </a:prstGeom>
        </p:spPr>
      </p:pic>
    </p:spTree>
    <p:extLst>
      <p:ext uri="{BB962C8B-B14F-4D97-AF65-F5344CB8AC3E}">
        <p14:creationId xmlns:p14="http://schemas.microsoft.com/office/powerpoint/2010/main" val="1753789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E209A-7302-EEEC-FFF5-3A205EEE1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FFD14-E500-215E-694C-C84B1E748D8D}"/>
              </a:ext>
            </a:extLst>
          </p:cNvPr>
          <p:cNvSpPr>
            <a:spLocks noGrp="1"/>
          </p:cNvSpPr>
          <p:nvPr>
            <p:ph type="title"/>
          </p:nvPr>
        </p:nvSpPr>
        <p:spPr/>
        <p:txBody>
          <a:bodyPr/>
          <a:lstStyle/>
          <a:p>
            <a:r>
              <a:rPr lang="en-US" dirty="0"/>
              <a:t>SPORTSMANSHIP</a:t>
            </a:r>
            <a:br>
              <a:rPr lang="en-US" dirty="0"/>
            </a:br>
            <a:r>
              <a:rPr lang="en-US" dirty="0"/>
              <a:t>(BENCH JOCKEYING AND PROPS)</a:t>
            </a:r>
          </a:p>
        </p:txBody>
      </p:sp>
      <p:sp>
        <p:nvSpPr>
          <p:cNvPr id="3" name="Content Placeholder 2">
            <a:extLst>
              <a:ext uri="{FF2B5EF4-FFF2-40B4-BE49-F238E27FC236}">
                <a16:creationId xmlns:a16="http://schemas.microsoft.com/office/drawing/2014/main" id="{EFF330D1-6D4D-7FD3-526F-EC1BF87C1246}"/>
              </a:ext>
            </a:extLst>
          </p:cNvPr>
          <p:cNvSpPr>
            <a:spLocks noGrp="1"/>
          </p:cNvSpPr>
          <p:nvPr>
            <p:ph idx="1"/>
          </p:nvPr>
        </p:nvSpPr>
        <p:spPr>
          <a:xfrm>
            <a:off x="838200" y="2198077"/>
            <a:ext cx="10515600" cy="3978886"/>
          </a:xfrm>
        </p:spPr>
        <p:txBody>
          <a:bodyPr>
            <a:normAutofit/>
          </a:bodyPr>
          <a:lstStyle/>
          <a:p>
            <a:r>
              <a:rPr lang="en-US" dirty="0">
                <a:solidFill>
                  <a:schemeClr val="tx1"/>
                </a:solidFill>
              </a:rPr>
              <a:t>The dugout should be a place of encouragement and unity, not derision and distraction.</a:t>
            </a:r>
          </a:p>
          <a:p>
            <a:r>
              <a:rPr lang="en-US" dirty="0">
                <a:solidFill>
                  <a:schemeClr val="tx1"/>
                </a:solidFill>
              </a:rPr>
              <a:t>Let the game be decided by skill, preparation and respect – not by unnecessary noise and antics.</a:t>
            </a:r>
          </a:p>
        </p:txBody>
      </p:sp>
    </p:spTree>
    <p:extLst>
      <p:ext uri="{BB962C8B-B14F-4D97-AF65-F5344CB8AC3E}">
        <p14:creationId xmlns:p14="http://schemas.microsoft.com/office/powerpoint/2010/main" val="3963395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A0FD-6512-6DCA-1888-762099D8D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F2B05-05FC-442F-F7F4-83299FC93635}"/>
              </a:ext>
            </a:extLst>
          </p:cNvPr>
          <p:cNvSpPr>
            <a:spLocks noGrp="1"/>
          </p:cNvSpPr>
          <p:nvPr>
            <p:ph type="title"/>
          </p:nvPr>
        </p:nvSpPr>
        <p:spPr/>
        <p:txBody>
          <a:bodyPr/>
          <a:lstStyle/>
          <a:p>
            <a:r>
              <a:rPr lang="en-US" dirty="0"/>
              <a:t>PROPER PITCHING POSITIONS</a:t>
            </a:r>
          </a:p>
        </p:txBody>
      </p:sp>
      <p:sp>
        <p:nvSpPr>
          <p:cNvPr id="3" name="Content Placeholder 2">
            <a:extLst>
              <a:ext uri="{FF2B5EF4-FFF2-40B4-BE49-F238E27FC236}">
                <a16:creationId xmlns:a16="http://schemas.microsoft.com/office/drawing/2014/main" id="{4266DE5B-C839-CAE8-342D-D59066A35E0B}"/>
              </a:ext>
            </a:extLst>
          </p:cNvPr>
          <p:cNvSpPr>
            <a:spLocks noGrp="1"/>
          </p:cNvSpPr>
          <p:nvPr>
            <p:ph idx="1"/>
          </p:nvPr>
        </p:nvSpPr>
        <p:spPr>
          <a:xfrm>
            <a:off x="838200" y="1983887"/>
            <a:ext cx="5756031" cy="3695944"/>
          </a:xfrm>
        </p:spPr>
        <p:txBody>
          <a:bodyPr>
            <a:normAutofit/>
          </a:bodyPr>
          <a:lstStyle/>
          <a:p>
            <a:r>
              <a:rPr lang="en-US" dirty="0">
                <a:solidFill>
                  <a:schemeClr val="tx1"/>
                </a:solidFill>
              </a:rPr>
              <a:t>Pitchers are required to use one of two positions: the wind-up or the set.</a:t>
            </a:r>
          </a:p>
          <a:p>
            <a:r>
              <a:rPr lang="en-US" dirty="0">
                <a:solidFill>
                  <a:schemeClr val="tx1"/>
                </a:solidFill>
              </a:rPr>
              <a:t>It is important that umpires, coaches and players know what position the pitcher is using so they know which part of Rule 6 is in play.</a:t>
            </a:r>
          </a:p>
        </p:txBody>
      </p:sp>
      <p:pic>
        <p:nvPicPr>
          <p:cNvPr id="5" name="Picture 4" descr="A baseball player in uniform and a baseball glove&#10;&#10;AI-generated content may be incorrect.">
            <a:extLst>
              <a:ext uri="{FF2B5EF4-FFF2-40B4-BE49-F238E27FC236}">
                <a16:creationId xmlns:a16="http://schemas.microsoft.com/office/drawing/2014/main" id="{FF80461A-0514-254E-AFAD-15476A03F6DF}"/>
              </a:ext>
            </a:extLst>
          </p:cNvPr>
          <p:cNvPicPr>
            <a:picLocks noChangeAspect="1"/>
          </p:cNvPicPr>
          <p:nvPr/>
        </p:nvPicPr>
        <p:blipFill>
          <a:blip r:embed="rId3"/>
          <a:stretch>
            <a:fillRect/>
          </a:stretch>
        </p:blipFill>
        <p:spPr>
          <a:xfrm>
            <a:off x="7520822" y="1773233"/>
            <a:ext cx="3832978" cy="4161093"/>
          </a:xfrm>
          <a:prstGeom prst="rect">
            <a:avLst/>
          </a:prstGeom>
        </p:spPr>
      </p:pic>
    </p:spTree>
    <p:extLst>
      <p:ext uri="{BB962C8B-B14F-4D97-AF65-F5344CB8AC3E}">
        <p14:creationId xmlns:p14="http://schemas.microsoft.com/office/powerpoint/2010/main" val="84049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solidFill>
                  <a:schemeClr val="tx1"/>
                </a:solidFill>
              </a:rPr>
              <a:t>NFHS Digital </a:t>
            </a:r>
            <a:r>
              <a:rPr lang="en-US" dirty="0">
                <a:solidFill>
                  <a:schemeClr val="tx1"/>
                </a:solidFill>
              </a:rPr>
              <a:t>is the </a:t>
            </a:r>
            <a:r>
              <a:rPr lang="en-US" b="1" dirty="0">
                <a:solidFill>
                  <a:schemeClr val="tx1"/>
                </a:solidFill>
              </a:rPr>
              <a:t>New Publications Platform </a:t>
            </a:r>
            <a:r>
              <a:rPr lang="en-US" dirty="0">
                <a:solidFill>
                  <a:schemeClr val="tx1"/>
                </a:solidFill>
              </a:rPr>
              <a:t>that includes:</a:t>
            </a:r>
          </a:p>
          <a:p>
            <a:pPr lvl="1"/>
            <a:r>
              <a:rPr lang="en-US" dirty="0">
                <a:solidFill>
                  <a:schemeClr val="tx1"/>
                </a:solidFill>
              </a:rPr>
              <a:t>Rules Books</a:t>
            </a:r>
          </a:p>
          <a:p>
            <a:pPr lvl="1"/>
            <a:r>
              <a:rPr lang="en-US" dirty="0">
                <a:solidFill>
                  <a:schemeClr val="tx1"/>
                </a:solidFill>
              </a:rPr>
              <a:t>Case Books</a:t>
            </a:r>
          </a:p>
          <a:p>
            <a:pPr lvl="1"/>
            <a:r>
              <a:rPr lang="en-US" dirty="0">
                <a:solidFill>
                  <a:schemeClr val="tx1"/>
                </a:solidFill>
              </a:rPr>
              <a:t>Officials Manuals</a:t>
            </a:r>
          </a:p>
          <a:p>
            <a:pPr lvl="1"/>
            <a:r>
              <a:rPr lang="en-US" dirty="0">
                <a:solidFill>
                  <a:schemeClr val="tx1"/>
                </a:solidFill>
              </a:rPr>
              <a:t>Policy Debate Quarterly</a:t>
            </a:r>
          </a:p>
          <a:p>
            <a:pPr lvl="1"/>
            <a:r>
              <a:rPr lang="en-US" dirty="0">
                <a:solidFill>
                  <a:schemeClr val="tx1"/>
                </a:solidFill>
              </a:rPr>
              <a:t>Other NFHS Publications</a:t>
            </a:r>
          </a:p>
          <a:p>
            <a:r>
              <a:rPr lang="en-US" dirty="0">
                <a:solidFill>
                  <a:schemeClr val="tx1"/>
                </a:solidFill>
              </a:rPr>
              <a:t>Visit </a:t>
            </a:r>
            <a:r>
              <a:rPr lang="en-US"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9607772" y="1396516"/>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3"/>
          <a:stretch>
            <a:fillRect/>
          </a:stretch>
        </p:blipFill>
        <p:spPr>
          <a:xfrm>
            <a:off x="10549340" y="4933950"/>
            <a:ext cx="1156885" cy="1149930"/>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5AD18-0E5E-D2F7-AF3A-529E1F659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E9C76-DC11-B740-E5B0-68E9A9939994}"/>
              </a:ext>
            </a:extLst>
          </p:cNvPr>
          <p:cNvSpPr>
            <a:spLocks noGrp="1"/>
          </p:cNvSpPr>
          <p:nvPr>
            <p:ph type="title"/>
          </p:nvPr>
        </p:nvSpPr>
        <p:spPr/>
        <p:txBody>
          <a:bodyPr/>
          <a:lstStyle/>
          <a:p>
            <a:r>
              <a:rPr lang="en-US" dirty="0"/>
              <a:t>PROPER PITCHING POSITIONS</a:t>
            </a:r>
          </a:p>
        </p:txBody>
      </p:sp>
      <p:sp>
        <p:nvSpPr>
          <p:cNvPr id="3" name="Content Placeholder 2">
            <a:extLst>
              <a:ext uri="{FF2B5EF4-FFF2-40B4-BE49-F238E27FC236}">
                <a16:creationId xmlns:a16="http://schemas.microsoft.com/office/drawing/2014/main" id="{99BB559B-6AC7-A857-20E3-AB660A4D4C6F}"/>
              </a:ext>
            </a:extLst>
          </p:cNvPr>
          <p:cNvSpPr>
            <a:spLocks noGrp="1"/>
          </p:cNvSpPr>
          <p:nvPr>
            <p:ph idx="1"/>
          </p:nvPr>
        </p:nvSpPr>
        <p:spPr>
          <a:xfrm>
            <a:off x="988464" y="1781664"/>
            <a:ext cx="6417590" cy="4351338"/>
          </a:xfrm>
        </p:spPr>
        <p:txBody>
          <a:bodyPr>
            <a:normAutofit/>
          </a:bodyPr>
          <a:lstStyle/>
          <a:p>
            <a:r>
              <a:rPr lang="en-US" dirty="0">
                <a:solidFill>
                  <a:schemeClr val="tx1"/>
                </a:solidFill>
              </a:rPr>
              <a:t>The position of the pivot foot determines which of the pitching positions is being used.</a:t>
            </a:r>
          </a:p>
          <a:p>
            <a:r>
              <a:rPr lang="en-US" dirty="0">
                <a:solidFill>
                  <a:schemeClr val="tx1"/>
                </a:solidFill>
              </a:rPr>
              <a:t>In the wind-up position, the pitcher’s pivot foot is in contact with the pitcher’s plate and is not parallel to it.</a:t>
            </a:r>
          </a:p>
          <a:p>
            <a:r>
              <a:rPr lang="en-US" dirty="0">
                <a:solidFill>
                  <a:schemeClr val="tx1"/>
                </a:solidFill>
              </a:rPr>
              <a:t>In the set position, the pivot foot is in contact with or directly in front of and parallel to the pitcher’s plate.</a:t>
            </a:r>
          </a:p>
        </p:txBody>
      </p:sp>
      <p:pic>
        <p:nvPicPr>
          <p:cNvPr id="5" name="Picture 4" descr="A baseball player and a baseball player&#10;&#10;AI-generated content may be incorrect.">
            <a:extLst>
              <a:ext uri="{FF2B5EF4-FFF2-40B4-BE49-F238E27FC236}">
                <a16:creationId xmlns:a16="http://schemas.microsoft.com/office/drawing/2014/main" id="{05133FFB-BF10-B51F-2B97-DB055BDB2E77}"/>
              </a:ext>
            </a:extLst>
          </p:cNvPr>
          <p:cNvPicPr>
            <a:picLocks noChangeAspect="1"/>
          </p:cNvPicPr>
          <p:nvPr/>
        </p:nvPicPr>
        <p:blipFill>
          <a:blip r:embed="rId3"/>
          <a:stretch>
            <a:fillRect/>
          </a:stretch>
        </p:blipFill>
        <p:spPr>
          <a:xfrm>
            <a:off x="7742272" y="1781664"/>
            <a:ext cx="3845990" cy="4175860"/>
          </a:xfrm>
          <a:prstGeom prst="rect">
            <a:avLst/>
          </a:prstGeom>
        </p:spPr>
      </p:pic>
    </p:spTree>
    <p:extLst>
      <p:ext uri="{BB962C8B-B14F-4D97-AF65-F5344CB8AC3E}">
        <p14:creationId xmlns:p14="http://schemas.microsoft.com/office/powerpoint/2010/main" val="2765176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18D2D-333F-1A3C-48B6-A63C3B3B7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85D03-6683-8E1B-261D-8C7A12B254A1}"/>
              </a:ext>
            </a:extLst>
          </p:cNvPr>
          <p:cNvSpPr>
            <a:spLocks noGrp="1"/>
          </p:cNvSpPr>
          <p:nvPr>
            <p:ph type="title"/>
          </p:nvPr>
        </p:nvSpPr>
        <p:spPr/>
        <p:txBody>
          <a:bodyPr/>
          <a:lstStyle/>
          <a:p>
            <a:r>
              <a:rPr lang="en-US" dirty="0"/>
              <a:t>RUNNING LANE AWARENESS</a:t>
            </a:r>
          </a:p>
        </p:txBody>
      </p:sp>
      <p:sp>
        <p:nvSpPr>
          <p:cNvPr id="3" name="Content Placeholder 2">
            <a:extLst>
              <a:ext uri="{FF2B5EF4-FFF2-40B4-BE49-F238E27FC236}">
                <a16:creationId xmlns:a16="http://schemas.microsoft.com/office/drawing/2014/main" id="{D45C204F-511E-67C2-9A21-259E426AFA35}"/>
              </a:ext>
            </a:extLst>
          </p:cNvPr>
          <p:cNvSpPr>
            <a:spLocks noGrp="1"/>
          </p:cNvSpPr>
          <p:nvPr>
            <p:ph idx="1"/>
          </p:nvPr>
        </p:nvSpPr>
        <p:spPr>
          <a:xfrm>
            <a:off x="4936210" y="1825625"/>
            <a:ext cx="6417590" cy="4351338"/>
          </a:xfrm>
        </p:spPr>
        <p:txBody>
          <a:bodyPr>
            <a:normAutofit/>
          </a:bodyPr>
          <a:lstStyle/>
          <a:p>
            <a:r>
              <a:rPr lang="en-US" dirty="0">
                <a:solidFill>
                  <a:schemeClr val="tx1"/>
                </a:solidFill>
              </a:rPr>
              <a:t>Enforcing the running lane rule (8-4-1g) is vital for player safety, fairness and the educational goals of high school baseball.</a:t>
            </a:r>
          </a:p>
          <a:p>
            <a:r>
              <a:rPr lang="en-US" dirty="0">
                <a:solidFill>
                  <a:schemeClr val="tx1"/>
                </a:solidFill>
              </a:rPr>
              <a:t>The batter-runner must use the designated lane in foul territory during a play at first base.</a:t>
            </a:r>
          </a:p>
        </p:txBody>
      </p:sp>
      <p:pic>
        <p:nvPicPr>
          <p:cNvPr id="4" name="Picture 3" descr="A baseball player drawing a line&#10;&#10;AI-generated content may be incorrect.">
            <a:extLst>
              <a:ext uri="{FF2B5EF4-FFF2-40B4-BE49-F238E27FC236}">
                <a16:creationId xmlns:a16="http://schemas.microsoft.com/office/drawing/2014/main" id="{E07A8F99-B1EB-8709-3C48-A2B6ED781611}"/>
              </a:ext>
            </a:extLst>
          </p:cNvPr>
          <p:cNvPicPr>
            <a:picLocks noChangeAspect="1"/>
          </p:cNvPicPr>
          <p:nvPr/>
        </p:nvPicPr>
        <p:blipFill>
          <a:blip r:embed="rId3"/>
          <a:stretch>
            <a:fillRect/>
          </a:stretch>
        </p:blipFill>
        <p:spPr>
          <a:xfrm>
            <a:off x="297809" y="1690688"/>
            <a:ext cx="4098010" cy="4320191"/>
          </a:xfrm>
          <a:prstGeom prst="rect">
            <a:avLst/>
          </a:prstGeom>
        </p:spPr>
      </p:pic>
    </p:spTree>
    <p:extLst>
      <p:ext uri="{BB962C8B-B14F-4D97-AF65-F5344CB8AC3E}">
        <p14:creationId xmlns:p14="http://schemas.microsoft.com/office/powerpoint/2010/main" val="3212444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B602E-5B9D-222D-60C6-BF52E6191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DD69B-D1E1-81B8-BFC2-DC91FB1D085E}"/>
              </a:ext>
            </a:extLst>
          </p:cNvPr>
          <p:cNvSpPr>
            <a:spLocks noGrp="1"/>
          </p:cNvSpPr>
          <p:nvPr>
            <p:ph type="title"/>
          </p:nvPr>
        </p:nvSpPr>
        <p:spPr/>
        <p:txBody>
          <a:bodyPr/>
          <a:lstStyle/>
          <a:p>
            <a:r>
              <a:rPr lang="en-US" dirty="0"/>
              <a:t>RUNNING LANE AWARENESS</a:t>
            </a:r>
          </a:p>
        </p:txBody>
      </p:sp>
      <p:sp>
        <p:nvSpPr>
          <p:cNvPr id="3" name="Content Placeholder 2">
            <a:extLst>
              <a:ext uri="{FF2B5EF4-FFF2-40B4-BE49-F238E27FC236}">
                <a16:creationId xmlns:a16="http://schemas.microsoft.com/office/drawing/2014/main" id="{0FE1821C-1F72-3AD2-9A4E-684FE1AEA0C6}"/>
              </a:ext>
            </a:extLst>
          </p:cNvPr>
          <p:cNvSpPr>
            <a:spLocks noGrp="1"/>
          </p:cNvSpPr>
          <p:nvPr>
            <p:ph idx="1"/>
          </p:nvPr>
        </p:nvSpPr>
        <p:spPr>
          <a:xfrm>
            <a:off x="838200" y="1690688"/>
            <a:ext cx="6417590" cy="4351338"/>
          </a:xfrm>
        </p:spPr>
        <p:txBody>
          <a:bodyPr>
            <a:normAutofit lnSpcReduction="10000"/>
          </a:bodyPr>
          <a:lstStyle/>
          <a:p>
            <a:r>
              <a:rPr lang="en-US" b="1" dirty="0">
                <a:solidFill>
                  <a:schemeClr val="tx1"/>
                </a:solidFill>
              </a:rPr>
              <a:t>1. Safety – </a:t>
            </a:r>
            <a:r>
              <a:rPr lang="en-US" dirty="0">
                <a:solidFill>
                  <a:schemeClr val="tx1"/>
                </a:solidFill>
              </a:rPr>
              <a:t>The lane prevents collisions and protects both the runner and the fielder.</a:t>
            </a:r>
          </a:p>
          <a:p>
            <a:r>
              <a:rPr lang="en-US" b="1" dirty="0">
                <a:solidFill>
                  <a:schemeClr val="tx1"/>
                </a:solidFill>
              </a:rPr>
              <a:t>2. Fair Play – </a:t>
            </a:r>
            <a:r>
              <a:rPr lang="en-US" dirty="0">
                <a:solidFill>
                  <a:schemeClr val="tx1"/>
                </a:solidFill>
              </a:rPr>
              <a:t>Staying in the lane avoids unfair interference with defensive plays.</a:t>
            </a:r>
          </a:p>
          <a:p>
            <a:r>
              <a:rPr lang="en-US" b="1" dirty="0">
                <a:solidFill>
                  <a:schemeClr val="tx1"/>
                </a:solidFill>
              </a:rPr>
              <a:t>3. Consistency – </a:t>
            </a:r>
            <a:r>
              <a:rPr lang="en-US" dirty="0">
                <a:solidFill>
                  <a:schemeClr val="tx1"/>
                </a:solidFill>
              </a:rPr>
              <a:t>Regular enforcement promotes accountability and discourages rule violations.</a:t>
            </a:r>
          </a:p>
          <a:p>
            <a:r>
              <a:rPr lang="en-US" b="1" dirty="0">
                <a:solidFill>
                  <a:schemeClr val="tx1"/>
                </a:solidFill>
              </a:rPr>
              <a:t>4. Education – </a:t>
            </a:r>
            <a:r>
              <a:rPr lang="en-US" dirty="0">
                <a:solidFill>
                  <a:schemeClr val="tx1"/>
                </a:solidFill>
              </a:rPr>
              <a:t>Teaching proper lane use reinforces respect for the rules of the game.</a:t>
            </a:r>
          </a:p>
        </p:txBody>
      </p:sp>
      <p:pic>
        <p:nvPicPr>
          <p:cNvPr id="5" name="Picture 4" descr="A baseball player drawing a line&#10;&#10;AI-generated content may be incorrect.">
            <a:extLst>
              <a:ext uri="{FF2B5EF4-FFF2-40B4-BE49-F238E27FC236}">
                <a16:creationId xmlns:a16="http://schemas.microsoft.com/office/drawing/2014/main" id="{A9B279C2-C066-15A4-8E0A-5AD24F088C83}"/>
              </a:ext>
            </a:extLst>
          </p:cNvPr>
          <p:cNvPicPr>
            <a:picLocks noChangeAspect="1"/>
          </p:cNvPicPr>
          <p:nvPr/>
        </p:nvPicPr>
        <p:blipFill>
          <a:blip r:embed="rId3"/>
          <a:stretch>
            <a:fillRect/>
          </a:stretch>
        </p:blipFill>
        <p:spPr>
          <a:xfrm>
            <a:off x="7730575" y="1690688"/>
            <a:ext cx="4098010" cy="4320191"/>
          </a:xfrm>
          <a:prstGeom prst="rect">
            <a:avLst/>
          </a:prstGeom>
        </p:spPr>
      </p:pic>
    </p:spTree>
    <p:extLst>
      <p:ext uri="{BB962C8B-B14F-4D97-AF65-F5344CB8AC3E}">
        <p14:creationId xmlns:p14="http://schemas.microsoft.com/office/powerpoint/2010/main" val="806654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951F1-A8A9-A942-AD40-C97922A02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1A8CA2-CA1B-CF85-9D0A-B300458B87F7}"/>
              </a:ext>
            </a:extLst>
          </p:cNvPr>
          <p:cNvSpPr>
            <a:spLocks noGrp="1"/>
          </p:cNvSpPr>
          <p:nvPr>
            <p:ph type="title"/>
          </p:nvPr>
        </p:nvSpPr>
        <p:spPr/>
        <p:txBody>
          <a:bodyPr/>
          <a:lstStyle/>
          <a:p>
            <a:r>
              <a:rPr lang="en-US" dirty="0"/>
              <a:t>RUNNING LANE AWARENESS</a:t>
            </a:r>
          </a:p>
        </p:txBody>
      </p:sp>
      <p:sp>
        <p:nvSpPr>
          <p:cNvPr id="3" name="Content Placeholder 2">
            <a:extLst>
              <a:ext uri="{FF2B5EF4-FFF2-40B4-BE49-F238E27FC236}">
                <a16:creationId xmlns:a16="http://schemas.microsoft.com/office/drawing/2014/main" id="{333F7FEE-F713-C849-FC71-61CCCD0823F3}"/>
              </a:ext>
            </a:extLst>
          </p:cNvPr>
          <p:cNvSpPr>
            <a:spLocks noGrp="1"/>
          </p:cNvSpPr>
          <p:nvPr>
            <p:ph idx="1"/>
          </p:nvPr>
        </p:nvSpPr>
        <p:spPr>
          <a:xfrm>
            <a:off x="918125" y="2027848"/>
            <a:ext cx="5834367" cy="2069367"/>
          </a:xfrm>
        </p:spPr>
        <p:txBody>
          <a:bodyPr>
            <a:normAutofit/>
          </a:bodyPr>
          <a:lstStyle/>
          <a:p>
            <a:r>
              <a:rPr lang="en-US" dirty="0">
                <a:solidFill>
                  <a:schemeClr val="tx1"/>
                </a:solidFill>
              </a:rPr>
              <a:t>Violations result in interference, with the batter-runner out and runners returned to their previous base.</a:t>
            </a:r>
          </a:p>
        </p:txBody>
      </p:sp>
      <p:pic>
        <p:nvPicPr>
          <p:cNvPr id="5" name="Picture 4" descr="A baseball player throwing a ball&#10;&#10;AI-generated content may be incorrect.">
            <a:extLst>
              <a:ext uri="{FF2B5EF4-FFF2-40B4-BE49-F238E27FC236}">
                <a16:creationId xmlns:a16="http://schemas.microsoft.com/office/drawing/2014/main" id="{83EB1A4E-A318-41CA-62BC-818C81CA4FF2}"/>
              </a:ext>
            </a:extLst>
          </p:cNvPr>
          <p:cNvPicPr>
            <a:picLocks noChangeAspect="1"/>
          </p:cNvPicPr>
          <p:nvPr/>
        </p:nvPicPr>
        <p:blipFill>
          <a:blip r:embed="rId3"/>
          <a:stretch>
            <a:fillRect/>
          </a:stretch>
        </p:blipFill>
        <p:spPr>
          <a:xfrm>
            <a:off x="6912932" y="1690688"/>
            <a:ext cx="4832838" cy="4306815"/>
          </a:xfrm>
          <a:prstGeom prst="rect">
            <a:avLst/>
          </a:prstGeom>
        </p:spPr>
      </p:pic>
    </p:spTree>
    <p:extLst>
      <p:ext uri="{BB962C8B-B14F-4D97-AF65-F5344CB8AC3E}">
        <p14:creationId xmlns:p14="http://schemas.microsoft.com/office/powerpoint/2010/main" val="463125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endParaRPr lang="en-US" dirty="0"/>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algn="ctr"/>
            <a:r>
              <a:rPr lang="en-US" b="0" dirty="0" err="1">
                <a:solidFill>
                  <a:schemeClr val="bg1"/>
                </a:solidFill>
                <a:latin typeface="Calibri" panose="020F0502020204030204" pitchFamily="34" charset="0"/>
                <a:cs typeface="Calibri" panose="020F0502020204030204" pitchFamily="34" charset="0"/>
              </a:rPr>
              <a:t>NFHS.org</a:t>
            </a:r>
            <a:r>
              <a:rPr lang="en-US" b="0" dirty="0">
                <a:solidFill>
                  <a:schemeClr val="bg1"/>
                </a:solidFill>
                <a:latin typeface="Calibri" panose="020F0502020204030204" pitchFamily="34" charset="0"/>
                <a:cs typeface="Calibri" panose="020F0502020204030204" pitchFamily="34" charset="0"/>
              </a:rPr>
              <a:t>		Phone #		Email</a:t>
            </a:r>
          </a:p>
        </p:txBody>
      </p:sp>
    </p:spTree>
    <p:extLst>
      <p:ext uri="{BB962C8B-B14F-4D97-AF65-F5344CB8AC3E}">
        <p14:creationId xmlns:p14="http://schemas.microsoft.com/office/powerpoint/2010/main" val="67015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b="1" dirty="0">
                <a:solidFill>
                  <a:schemeClr val="tx1"/>
                </a:solidFill>
              </a:rPr>
              <a:t>Access</a:t>
            </a:r>
            <a:r>
              <a:rPr lang="en-US" dirty="0">
                <a:solidFill>
                  <a:schemeClr val="tx1"/>
                </a:solidFill>
              </a:rPr>
              <a:t> via </a:t>
            </a:r>
            <a:r>
              <a:rPr lang="en-US" b="1" dirty="0">
                <a:solidFill>
                  <a:schemeClr val="tx1"/>
                </a:solidFill>
              </a:rPr>
              <a:t>Mobile App</a:t>
            </a:r>
            <a:r>
              <a:rPr lang="en-US" dirty="0">
                <a:solidFill>
                  <a:schemeClr val="tx1"/>
                </a:solidFill>
              </a:rPr>
              <a:t>:</a:t>
            </a:r>
          </a:p>
          <a:p>
            <a:pPr lvl="1"/>
            <a:r>
              <a:rPr lang="en-US" dirty="0">
                <a:solidFill>
                  <a:schemeClr val="tx1"/>
                </a:solidFill>
              </a:rPr>
              <a:t>View available publications for sale</a:t>
            </a:r>
          </a:p>
          <a:p>
            <a:pPr lvl="1"/>
            <a:r>
              <a:rPr lang="en-US" dirty="0">
                <a:solidFill>
                  <a:schemeClr val="tx1"/>
                </a:solidFill>
              </a:rPr>
              <a:t>View publications assigned to you</a:t>
            </a:r>
          </a:p>
          <a:p>
            <a:pPr lvl="1"/>
            <a:r>
              <a:rPr lang="en-US" dirty="0">
                <a:solidFill>
                  <a:schemeClr val="tx1"/>
                </a:solidFill>
              </a:rPr>
              <a:t>Create comments and save notes</a:t>
            </a:r>
          </a:p>
          <a:p>
            <a:pPr lvl="1"/>
            <a:r>
              <a:rPr lang="en-US" dirty="0">
                <a:solidFill>
                  <a:schemeClr val="tx1"/>
                </a:solidFill>
              </a:rPr>
              <a:t>Highlight important content to review later</a:t>
            </a:r>
          </a:p>
          <a:p>
            <a:pPr lvl="1"/>
            <a:r>
              <a:rPr lang="en-US" dirty="0">
                <a:solidFill>
                  <a:schemeClr val="tx1"/>
                </a:solidFill>
              </a:rPr>
              <a:t>Available on </a:t>
            </a:r>
            <a:r>
              <a:rPr lang="en-US" b="1" dirty="0">
                <a:solidFill>
                  <a:schemeClr val="tx1"/>
                </a:solidFill>
              </a:rPr>
              <a:t>App Store </a:t>
            </a:r>
            <a:r>
              <a:rPr lang="en-US" dirty="0">
                <a:solidFill>
                  <a:schemeClr val="tx1"/>
                </a:solidFill>
              </a:rPr>
              <a:t>and </a:t>
            </a:r>
            <a:r>
              <a:rPr lang="en-US" b="1" dirty="0">
                <a:solidFill>
                  <a:schemeClr val="tx1"/>
                </a:solidFill>
              </a:rPr>
              <a:t>Google Play</a:t>
            </a:r>
          </a:p>
        </p:txBody>
      </p:sp>
      <p:pic>
        <p:nvPicPr>
          <p:cNvPr id="2" name="Picture 1">
            <a:extLst>
              <a:ext uri="{FF2B5EF4-FFF2-40B4-BE49-F238E27FC236}">
                <a16:creationId xmlns:a16="http://schemas.microsoft.com/office/drawing/2014/main" id="{A65047C3-C011-F289-6E53-5C2EB9084D26}"/>
              </a:ext>
            </a:extLst>
          </p:cNvPr>
          <p:cNvPicPr>
            <a:picLocks noChangeAspect="1"/>
          </p:cNvPicPr>
          <p:nvPr/>
        </p:nvPicPr>
        <p:blipFill>
          <a:blip r:embed="rId2"/>
          <a:stretch>
            <a:fillRect/>
          </a:stretch>
        </p:blipFill>
        <p:spPr>
          <a:xfrm>
            <a:off x="9574904" y="1394355"/>
            <a:ext cx="2523963" cy="1261981"/>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F0A3-214B-23CF-F0B9-0B702E4EC356}"/>
              </a:ext>
            </a:extLst>
          </p:cNvPr>
          <p:cNvSpPr>
            <a:spLocks noGrp="1"/>
          </p:cNvSpPr>
          <p:nvPr>
            <p:ph type="title"/>
          </p:nvPr>
        </p:nvSpPr>
        <p:spPr/>
        <p:txBody>
          <a:bodyPr/>
          <a:lstStyle/>
          <a:p>
            <a:r>
              <a:rPr lang="en-US" dirty="0"/>
              <a:t>2026 NFHS Baseball</a:t>
            </a:r>
            <a:br>
              <a:rPr lang="en-US" dirty="0"/>
            </a:br>
            <a:r>
              <a:rPr lang="en-US" dirty="0"/>
              <a:t>Rules Changes</a:t>
            </a:r>
          </a:p>
        </p:txBody>
      </p:sp>
    </p:spTree>
    <p:extLst>
      <p:ext uri="{BB962C8B-B14F-4D97-AF65-F5344CB8AC3E}">
        <p14:creationId xmlns:p14="http://schemas.microsoft.com/office/powerpoint/2010/main" val="139955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B7CC-694B-67EE-7E7B-189B4929B7CF}"/>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1-2-9, 2-5-1h, 2-16-1h, 8-2-1,</a:t>
            </a:r>
            <a:br>
              <a:rPr lang="en-US" dirty="0"/>
            </a:br>
            <a:r>
              <a:rPr lang="en-US" dirty="0"/>
              <a:t>8-2-2a(1-7), 8-2-7</a:t>
            </a:r>
          </a:p>
        </p:txBody>
      </p:sp>
      <p:sp>
        <p:nvSpPr>
          <p:cNvPr id="3" name="Content Placeholder 2">
            <a:extLst>
              <a:ext uri="{FF2B5EF4-FFF2-40B4-BE49-F238E27FC236}">
                <a16:creationId xmlns:a16="http://schemas.microsoft.com/office/drawing/2014/main" id="{B333D1AA-3FF5-951C-E45C-1487D31103AA}"/>
              </a:ext>
            </a:extLst>
          </p:cNvPr>
          <p:cNvSpPr>
            <a:spLocks noGrp="1"/>
          </p:cNvSpPr>
          <p:nvPr>
            <p:ph idx="1"/>
          </p:nvPr>
        </p:nvSpPr>
        <p:spPr>
          <a:xfrm>
            <a:off x="927067" y="2633467"/>
            <a:ext cx="5834218" cy="3147060"/>
          </a:xfrm>
        </p:spPr>
        <p:txBody>
          <a:bodyPr>
            <a:normAutofit/>
          </a:bodyPr>
          <a:lstStyle/>
          <a:p>
            <a:r>
              <a:rPr lang="en-US" dirty="0">
                <a:solidFill>
                  <a:schemeClr val="tx1"/>
                </a:solidFill>
              </a:rPr>
              <a:t>Starting in 2027, all high school baseball fields will be required to use the double first base.</a:t>
            </a:r>
            <a:endParaRPr lang="en-US" b="1" u="sng" dirty="0">
              <a:solidFill>
                <a:schemeClr val="tx1"/>
              </a:solidFill>
            </a:endParaRPr>
          </a:p>
          <a:p>
            <a:r>
              <a:rPr lang="en-US" dirty="0">
                <a:solidFill>
                  <a:schemeClr val="tx1"/>
                </a:solidFill>
              </a:rPr>
              <a:t>State associations may implement the change in 2026.</a:t>
            </a:r>
            <a:endParaRPr lang="en-US" b="1" u="sng" dirty="0">
              <a:solidFill>
                <a:schemeClr val="tx1"/>
              </a:solidFill>
            </a:endParaRPr>
          </a:p>
          <a:p>
            <a:endParaRPr lang="en-US" dirty="0"/>
          </a:p>
        </p:txBody>
      </p:sp>
      <p:pic>
        <p:nvPicPr>
          <p:cNvPr id="6" name="Picture 5" descr="A baseball player running to catch a ball&#10;&#10;AI-generated content may be incorrect.">
            <a:extLst>
              <a:ext uri="{FF2B5EF4-FFF2-40B4-BE49-F238E27FC236}">
                <a16:creationId xmlns:a16="http://schemas.microsoft.com/office/drawing/2014/main" id="{4E291089-AAB7-B28F-D776-FC8357854835}"/>
              </a:ext>
            </a:extLst>
          </p:cNvPr>
          <p:cNvPicPr>
            <a:picLocks noChangeAspect="1"/>
          </p:cNvPicPr>
          <p:nvPr/>
        </p:nvPicPr>
        <p:blipFill>
          <a:blip r:embed="rId3"/>
          <a:stretch>
            <a:fillRect/>
          </a:stretch>
        </p:blipFill>
        <p:spPr>
          <a:xfrm>
            <a:off x="7052845" y="1915559"/>
            <a:ext cx="4764015" cy="4101279"/>
          </a:xfrm>
          <a:prstGeom prst="rect">
            <a:avLst/>
          </a:prstGeom>
        </p:spPr>
      </p:pic>
    </p:spTree>
    <p:extLst>
      <p:ext uri="{BB962C8B-B14F-4D97-AF65-F5344CB8AC3E}">
        <p14:creationId xmlns:p14="http://schemas.microsoft.com/office/powerpoint/2010/main" val="233910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B205-FCE3-48A8-F332-FBF701163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3326A-5AFE-6C38-8EFC-B9DAAE91DA54}"/>
              </a:ext>
            </a:extLst>
          </p:cNvPr>
          <p:cNvSpPr>
            <a:spLocks noGrp="1"/>
          </p:cNvSpPr>
          <p:nvPr>
            <p:ph type="title"/>
          </p:nvPr>
        </p:nvSpPr>
        <p:spPr>
          <a:xfrm>
            <a:off x="838200" y="365125"/>
            <a:ext cx="8491151" cy="1997075"/>
          </a:xfrm>
        </p:spPr>
        <p:txBody>
          <a:bodyPr>
            <a:normAutofit/>
          </a:bodyPr>
          <a:lstStyle/>
          <a:p>
            <a:r>
              <a:rPr lang="en-US" dirty="0"/>
              <a:t>DOUBLE FIRST BASE </a:t>
            </a:r>
            <a:br>
              <a:rPr lang="en-US" dirty="0"/>
            </a:br>
            <a:r>
              <a:rPr lang="en-US" dirty="0"/>
              <a:t>1-2-9</a:t>
            </a:r>
          </a:p>
        </p:txBody>
      </p:sp>
      <p:sp>
        <p:nvSpPr>
          <p:cNvPr id="3" name="Content Placeholder 2">
            <a:extLst>
              <a:ext uri="{FF2B5EF4-FFF2-40B4-BE49-F238E27FC236}">
                <a16:creationId xmlns:a16="http://schemas.microsoft.com/office/drawing/2014/main" id="{270DF777-74CD-5A54-CCE7-BC2C32CBF647}"/>
              </a:ext>
            </a:extLst>
          </p:cNvPr>
          <p:cNvSpPr>
            <a:spLocks noGrp="1"/>
          </p:cNvSpPr>
          <p:nvPr>
            <p:ph idx="1"/>
          </p:nvPr>
        </p:nvSpPr>
        <p:spPr>
          <a:xfrm>
            <a:off x="968618" y="2482362"/>
            <a:ext cx="6038851" cy="3453196"/>
          </a:xfrm>
        </p:spPr>
        <p:txBody>
          <a:bodyPr>
            <a:normAutofit/>
          </a:bodyPr>
          <a:lstStyle/>
          <a:p>
            <a:endParaRPr lang="en-US" u="sng" dirty="0"/>
          </a:p>
        </p:txBody>
      </p:sp>
      <p:pic>
        <p:nvPicPr>
          <p:cNvPr id="6" name="Picture 5" descr="A white and orange squares&#10;&#10;AI-generated content may be incorrect.">
            <a:extLst>
              <a:ext uri="{FF2B5EF4-FFF2-40B4-BE49-F238E27FC236}">
                <a16:creationId xmlns:a16="http://schemas.microsoft.com/office/drawing/2014/main" id="{E5D46813-FA02-C7D5-B9F5-EE2B90EABCB2}"/>
              </a:ext>
            </a:extLst>
          </p:cNvPr>
          <p:cNvPicPr>
            <a:picLocks noChangeAspect="1"/>
          </p:cNvPicPr>
          <p:nvPr/>
        </p:nvPicPr>
        <p:blipFill>
          <a:blip r:embed="rId3"/>
          <a:stretch>
            <a:fillRect/>
          </a:stretch>
        </p:blipFill>
        <p:spPr>
          <a:xfrm>
            <a:off x="3133005" y="2310314"/>
            <a:ext cx="4751454" cy="3625244"/>
          </a:xfrm>
          <a:prstGeom prst="rect">
            <a:avLst/>
          </a:prstGeom>
        </p:spPr>
      </p:pic>
    </p:spTree>
    <p:extLst>
      <p:ext uri="{BB962C8B-B14F-4D97-AF65-F5344CB8AC3E}">
        <p14:creationId xmlns:p14="http://schemas.microsoft.com/office/powerpoint/2010/main" val="3097823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4844</TotalTime>
  <Words>2713</Words>
  <Application>Microsoft Office PowerPoint</Application>
  <PresentationFormat>Widescreen</PresentationFormat>
  <Paragraphs>193</Paragraphs>
  <Slides>54</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Aptos</vt:lpstr>
      <vt:lpstr>Aptos Display</vt:lpstr>
      <vt:lpstr>'aptos',sans-serif</vt:lpstr>
      <vt:lpstr>Arial</vt:lpstr>
      <vt:lpstr>Calibri</vt:lpstr>
      <vt:lpstr>Times</vt:lpstr>
      <vt:lpstr>Times New Roman</vt:lpstr>
      <vt:lpstr>Office Theme</vt:lpstr>
      <vt:lpstr>2026 NFHS  Baseball Rules PowerPoint</vt:lpstr>
      <vt:lpstr>NFHS Information</vt:lpstr>
      <vt:lpstr>NFHS Rules Review Committee</vt:lpstr>
      <vt:lpstr>NFHS Publications</vt:lpstr>
      <vt:lpstr>NFHS Digital</vt:lpstr>
      <vt:lpstr>NFHS Digital – Mobile App</vt:lpstr>
      <vt:lpstr>2026 NFHS Baseball Rules Changes</vt:lpstr>
      <vt:lpstr>DOUBLE FIRST BASE  1-2-9, 2-5-1h, 2-16-1h, 8-2-1, 8-2-2a(1-7), 8-2-7</vt:lpstr>
      <vt:lpstr>DOUBLE FIRST BASE  1-2-9</vt:lpstr>
      <vt:lpstr>DOUBLE FIRST BASE  1-2-9</vt:lpstr>
      <vt:lpstr>DOUBLE FIRST BASE  2-5-1h, 2-16-1h</vt:lpstr>
      <vt:lpstr>DOUBLE FIRST BASE  2-5-1h</vt:lpstr>
      <vt:lpstr>DOUBLE FIRST BASE  2-16-1h</vt:lpstr>
      <vt:lpstr>DOUBLE FIRST BASE  8-2-1 </vt:lpstr>
      <vt:lpstr>DOUBLE FIRST BASE  8-2-1</vt:lpstr>
      <vt:lpstr>DOUBLE FIRST BASE  8-2-2a(1-7)</vt:lpstr>
      <vt:lpstr>DOUBLE FIRST BASE  8-2-2a(1-7)</vt:lpstr>
      <vt:lpstr>DOUBLE FIRST BASE  8-2-2a(1-7)</vt:lpstr>
      <vt:lpstr>DOUBLE FIRST BASE 8-2-2a(1-7)</vt:lpstr>
      <vt:lpstr>DOUBLE FIRST BASE  8-2-2a(1-7)</vt:lpstr>
      <vt:lpstr>DOUBLE FIRST BASE  8-2-2a(1-7)</vt:lpstr>
      <vt:lpstr>DOUBLE FIRST BASE  8-2-2a(1-7)</vt:lpstr>
      <vt:lpstr>DOUBLE FIRST BASE  8-2-2a(1-7)</vt:lpstr>
      <vt:lpstr>DOUBLE FIRST BASE  8-2-2a(1-7)</vt:lpstr>
      <vt:lpstr>DOUBLE FIRST BASE  8-2-2a(1-7)</vt:lpstr>
      <vt:lpstr>DOUBLE FIRST BASE  8-2-7</vt:lpstr>
      <vt:lpstr>DOUBLE FIRST BASE  8-2-7</vt:lpstr>
      <vt:lpstr>DOUBLE FIRST BASE  1-2-9, 2-5-1h, 2-16-1h, 8-2-1, 8-2-2a(1-7), 8-2-7</vt:lpstr>
      <vt:lpstr>  DOUBLE FIRST BASE  1-2-9, 2-5-1h, 2-16-1h, 8-2-1, 8-2-2a(1-7), 8-2-7 </vt:lpstr>
      <vt:lpstr>UNIFORMS 1-4-4</vt:lpstr>
      <vt:lpstr>Rule 1-4-4</vt:lpstr>
      <vt:lpstr>PLAYER EQUIPMENT Rule 1-6-3</vt:lpstr>
      <vt:lpstr>Rule 1-6-3</vt:lpstr>
      <vt:lpstr>MEETINGS Rule 2-10-3, 3-4-6</vt:lpstr>
      <vt:lpstr>Rule 2-10-3</vt:lpstr>
      <vt:lpstr>MEETINGS Rule 3-4-6</vt:lpstr>
      <vt:lpstr>Rule 3-4-6</vt:lpstr>
      <vt:lpstr>2026 NFHS Baseball Editorial Changes</vt:lpstr>
      <vt:lpstr>Rule 8-4-1g1</vt:lpstr>
      <vt:lpstr>2026 NFHS Baseball Points of Emphasis</vt:lpstr>
      <vt:lpstr>DISCIPLINE</vt:lpstr>
      <vt:lpstr>DISCIPLINE</vt:lpstr>
      <vt:lpstr>DISCIPLINE</vt:lpstr>
      <vt:lpstr>SPORTSMANSHIP (BENCH JOCKEYING AND PROPS)</vt:lpstr>
      <vt:lpstr>SPORTSMANSHIP (BENCH JOCKEYING AND PROPS)</vt:lpstr>
      <vt:lpstr>SPORTSMANSHIP (BENCH JOCKEYING AND PROPS)</vt:lpstr>
      <vt:lpstr>SPORTSMANSHIP (BENCH JOCKEYING AND PROPS)</vt:lpstr>
      <vt:lpstr>SPORTSMANSHIP (BENCH JOCKEYING AND PROPS)</vt:lpstr>
      <vt:lpstr>PROPER PITCHING POSITIONS</vt:lpstr>
      <vt:lpstr>PROPER PITCHING POSITIONS</vt:lpstr>
      <vt:lpstr>RUNNING LANE AWARENESS</vt:lpstr>
      <vt:lpstr>RUNNING LANE AWARENESS</vt:lpstr>
      <vt:lpstr>RUNNING LANE AWARENESS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92</cp:revision>
  <dcterms:created xsi:type="dcterms:W3CDTF">2024-02-15T19:09:41Z</dcterms:created>
  <dcterms:modified xsi:type="dcterms:W3CDTF">2026-01-26T17:01:53Z</dcterms:modified>
</cp:coreProperties>
</file>